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76" r:id="rId2"/>
  </p:sldMasterIdLst>
  <p:notesMasterIdLst>
    <p:notesMasterId r:id="rId18"/>
  </p:notesMasterIdLst>
  <p:handoutMasterIdLst>
    <p:handoutMasterId r:id="rId19"/>
  </p:handoutMasterIdLst>
  <p:sldIdLst>
    <p:sldId id="318" r:id="rId3"/>
    <p:sldId id="589" r:id="rId4"/>
    <p:sldId id="590" r:id="rId5"/>
    <p:sldId id="354" r:id="rId6"/>
    <p:sldId id="595" r:id="rId7"/>
    <p:sldId id="592" r:id="rId8"/>
    <p:sldId id="593" r:id="rId9"/>
    <p:sldId id="594" r:id="rId10"/>
    <p:sldId id="596" r:id="rId11"/>
    <p:sldId id="372" r:id="rId12"/>
    <p:sldId id="373" r:id="rId13"/>
    <p:sldId id="559" r:id="rId14"/>
    <p:sldId id="605" r:id="rId15"/>
    <p:sldId id="553" r:id="rId16"/>
    <p:sldId id="606" r:id="rId17"/>
  </p:sldIdLst>
  <p:sldSz cx="9144000" cy="6858000" type="screen4x3"/>
  <p:notesSz cx="10236200" cy="7105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CC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53438" autoAdjust="0"/>
    <p:restoredTop sz="94518" autoAdjust="0"/>
  </p:normalViewPr>
  <p:slideViewPr>
    <p:cSldViewPr snapToGrid="0" showGuides="1">
      <p:cViewPr varScale="1">
        <p:scale>
          <a:sx n="67" d="100"/>
          <a:sy n="67" d="100"/>
        </p:scale>
        <p:origin x="-132" y="-90"/>
      </p:cViewPr>
      <p:guideLst>
        <p:guide orient="horz" pos="1776"/>
        <p:guide pos="2877"/>
      </p:guideLst>
    </p:cSldViewPr>
  </p:slideViewPr>
  <p:outlineViewPr>
    <p:cViewPr>
      <p:scale>
        <a:sx n="33" d="100"/>
        <a:sy n="33" d="100"/>
      </p:scale>
      <p:origin x="0" y="92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-774" y="-108"/>
      </p:cViewPr>
      <p:guideLst>
        <p:guide orient="horz" pos="2238"/>
        <p:guide pos="3224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B86C48-95FB-4446-9EB0-07B5CCB4F4E3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04FE2E1-DB22-41AC-AFCC-CB3F22A6EBF1}">
      <dgm:prSet phldrT="[Text]"/>
      <dgm:spPr/>
      <dgm:t>
        <a:bodyPr/>
        <a:lstStyle/>
        <a:p>
          <a:r>
            <a:rPr lang="en-GB" dirty="0" smtClean="0">
              <a:latin typeface="Century Gothic" pitchFamily="34" charset="0"/>
            </a:rPr>
            <a:t>3 deliveries</a:t>
          </a:r>
          <a:endParaRPr lang="en-GB" dirty="0">
            <a:latin typeface="Century Gothic" pitchFamily="34" charset="0"/>
          </a:endParaRPr>
        </a:p>
      </dgm:t>
    </dgm:pt>
    <dgm:pt modelId="{E5EC0204-AC0E-4663-B892-50F584ED6F8B}" type="parTrans" cxnId="{EE1D3599-E821-415F-88B9-E6FF04E03FB6}">
      <dgm:prSet/>
      <dgm:spPr/>
      <dgm:t>
        <a:bodyPr/>
        <a:lstStyle/>
        <a:p>
          <a:endParaRPr lang="en-GB"/>
        </a:p>
      </dgm:t>
    </dgm:pt>
    <dgm:pt modelId="{DA5FABCE-68CA-4FF0-BB35-9CBA5CAEEF12}" type="sibTrans" cxnId="{EE1D3599-E821-415F-88B9-E6FF04E03FB6}">
      <dgm:prSet/>
      <dgm:spPr/>
      <dgm:t>
        <a:bodyPr/>
        <a:lstStyle/>
        <a:p>
          <a:endParaRPr lang="en-GB"/>
        </a:p>
      </dgm:t>
    </dgm:pt>
    <dgm:pt modelId="{9CBE5191-F3D2-483A-A608-9FB5E08B12B5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GB" sz="1600" b="1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product</a:t>
          </a:r>
          <a:endParaRPr lang="en-GB" sz="1600" b="1" dirty="0">
            <a:solidFill>
              <a:schemeClr val="bg1">
                <a:lumMod val="50000"/>
              </a:schemeClr>
            </a:solidFill>
            <a:latin typeface="Century Gothic" pitchFamily="34" charset="0"/>
          </a:endParaRPr>
        </a:p>
      </dgm:t>
    </dgm:pt>
    <dgm:pt modelId="{D45AA574-750B-4E9D-AFAD-0D088F818699}" type="parTrans" cxnId="{185C2FA2-4ABB-42A0-A9A3-4B70540E276A}">
      <dgm:prSet/>
      <dgm:spPr/>
      <dgm:t>
        <a:bodyPr/>
        <a:lstStyle/>
        <a:p>
          <a:endParaRPr lang="en-GB"/>
        </a:p>
      </dgm:t>
    </dgm:pt>
    <dgm:pt modelId="{EDD157DB-6C1B-4290-B126-13DD02C72C3C}" type="sibTrans" cxnId="{185C2FA2-4ABB-42A0-A9A3-4B70540E276A}">
      <dgm:prSet/>
      <dgm:spPr/>
      <dgm:t>
        <a:bodyPr/>
        <a:lstStyle/>
        <a:p>
          <a:endParaRPr lang="en-GB"/>
        </a:p>
      </dgm:t>
    </dgm:pt>
    <dgm:pt modelId="{09BEB91B-2F54-477D-B65D-26F77F387ECD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GB" sz="160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service</a:t>
          </a:r>
          <a:endParaRPr lang="en-GB" sz="1600" dirty="0">
            <a:solidFill>
              <a:schemeClr val="bg1">
                <a:lumMod val="50000"/>
              </a:schemeClr>
            </a:solidFill>
            <a:latin typeface="Century Gothic" pitchFamily="34" charset="0"/>
          </a:endParaRPr>
        </a:p>
      </dgm:t>
    </dgm:pt>
    <dgm:pt modelId="{0F140216-F43D-4250-B537-3C7B34C7B8C5}" type="parTrans" cxnId="{17824E8C-4BCB-4ECD-A1F5-DC31F6850378}">
      <dgm:prSet/>
      <dgm:spPr/>
      <dgm:t>
        <a:bodyPr/>
        <a:lstStyle/>
        <a:p>
          <a:endParaRPr lang="en-GB"/>
        </a:p>
      </dgm:t>
    </dgm:pt>
    <dgm:pt modelId="{D39A1869-8C9E-4830-B510-2C793BFE356A}" type="sibTrans" cxnId="{17824E8C-4BCB-4ECD-A1F5-DC31F6850378}">
      <dgm:prSet/>
      <dgm:spPr/>
      <dgm:t>
        <a:bodyPr/>
        <a:lstStyle/>
        <a:p>
          <a:endParaRPr lang="en-GB"/>
        </a:p>
      </dgm:t>
    </dgm:pt>
    <dgm:pt modelId="{B086FB06-7717-41D1-92EA-BFA29FFD45DD}">
      <dgm:prSet phldrT="[Text]"/>
      <dgm:spPr/>
      <dgm:t>
        <a:bodyPr/>
        <a:lstStyle/>
        <a:p>
          <a:r>
            <a:rPr lang="en-GB" dirty="0" smtClean="0">
              <a:latin typeface="Century Gothic" pitchFamily="34" charset="0"/>
            </a:rPr>
            <a:t>3 trends</a:t>
          </a:r>
          <a:endParaRPr lang="en-GB" dirty="0">
            <a:latin typeface="Century Gothic" pitchFamily="34" charset="0"/>
          </a:endParaRPr>
        </a:p>
      </dgm:t>
    </dgm:pt>
    <dgm:pt modelId="{B88DF311-EB2F-4867-B517-740CFDD704C9}" type="parTrans" cxnId="{EF9E39E9-6712-45DD-83E5-EAEA51119D6B}">
      <dgm:prSet/>
      <dgm:spPr/>
      <dgm:t>
        <a:bodyPr/>
        <a:lstStyle/>
        <a:p>
          <a:endParaRPr lang="en-GB"/>
        </a:p>
      </dgm:t>
    </dgm:pt>
    <dgm:pt modelId="{9F15721E-668F-4487-A298-85ED1A0380ED}" type="sibTrans" cxnId="{EF9E39E9-6712-45DD-83E5-EAEA51119D6B}">
      <dgm:prSet/>
      <dgm:spPr/>
      <dgm:t>
        <a:bodyPr/>
        <a:lstStyle/>
        <a:p>
          <a:endParaRPr lang="en-GB"/>
        </a:p>
      </dgm:t>
    </dgm:pt>
    <dgm:pt modelId="{9F7DFF83-0CDF-4E83-AC3F-FF2FEB601BDB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GB" sz="1600" b="1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knowledge-based industries</a:t>
          </a:r>
          <a:endParaRPr lang="en-GB" sz="1600" b="1" dirty="0">
            <a:solidFill>
              <a:schemeClr val="bg1">
                <a:lumMod val="50000"/>
              </a:schemeClr>
            </a:solidFill>
            <a:latin typeface="Century Gothic" pitchFamily="34" charset="0"/>
          </a:endParaRPr>
        </a:p>
      </dgm:t>
    </dgm:pt>
    <dgm:pt modelId="{C3B531A4-93FF-4185-947F-85CA4046E721}" type="parTrans" cxnId="{A9D66B9D-E184-4545-BB80-066F14A3D8FA}">
      <dgm:prSet/>
      <dgm:spPr/>
      <dgm:t>
        <a:bodyPr/>
        <a:lstStyle/>
        <a:p>
          <a:endParaRPr lang="en-GB"/>
        </a:p>
      </dgm:t>
    </dgm:pt>
    <dgm:pt modelId="{E523CC97-09AC-42D9-BE69-2582E6572E42}" type="sibTrans" cxnId="{A9D66B9D-E184-4545-BB80-066F14A3D8FA}">
      <dgm:prSet/>
      <dgm:spPr/>
      <dgm:t>
        <a:bodyPr/>
        <a:lstStyle/>
        <a:p>
          <a:endParaRPr lang="en-GB"/>
        </a:p>
      </dgm:t>
    </dgm:pt>
    <dgm:pt modelId="{947D7146-2A80-4E99-9D43-2E3454002F2E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GB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rPr>
            <a:t>cultural-creative industries</a:t>
          </a:r>
          <a:endParaRPr lang="en-GB" sz="1600" dirty="0">
            <a:solidFill>
              <a:schemeClr val="tx1">
                <a:lumMod val="50000"/>
                <a:lumOff val="50000"/>
              </a:schemeClr>
            </a:solidFill>
            <a:latin typeface="Century Gothic" pitchFamily="34" charset="0"/>
          </a:endParaRPr>
        </a:p>
      </dgm:t>
    </dgm:pt>
    <dgm:pt modelId="{2BF986C1-E48E-4111-820F-295C3F9199F0}" type="parTrans" cxnId="{AD95EDA5-E9A8-42CC-ABC5-D9B21E776252}">
      <dgm:prSet/>
      <dgm:spPr/>
      <dgm:t>
        <a:bodyPr/>
        <a:lstStyle/>
        <a:p>
          <a:endParaRPr lang="en-GB"/>
        </a:p>
      </dgm:t>
    </dgm:pt>
    <dgm:pt modelId="{178C8059-42CA-4404-A8AE-6EA15848B3B8}" type="sibTrans" cxnId="{AD95EDA5-E9A8-42CC-ABC5-D9B21E776252}">
      <dgm:prSet/>
      <dgm:spPr/>
      <dgm:t>
        <a:bodyPr/>
        <a:lstStyle/>
        <a:p>
          <a:endParaRPr lang="en-GB"/>
        </a:p>
      </dgm:t>
    </dgm:pt>
    <dgm:pt modelId="{0B287A2A-74AC-414A-A306-D0EEF4DED459}">
      <dgm:prSet phldrT="[Text]"/>
      <dgm:spPr/>
      <dgm:t>
        <a:bodyPr/>
        <a:lstStyle/>
        <a:p>
          <a:r>
            <a:rPr lang="en-GB" dirty="0" smtClean="0">
              <a:latin typeface="Century Gothic" pitchFamily="34" charset="0"/>
            </a:rPr>
            <a:t>3 buzz words</a:t>
          </a:r>
          <a:endParaRPr lang="en-GB" dirty="0">
            <a:latin typeface="Century Gothic" pitchFamily="34" charset="0"/>
          </a:endParaRPr>
        </a:p>
      </dgm:t>
    </dgm:pt>
    <dgm:pt modelId="{C6396053-0176-4D02-A49D-68BC58699642}" type="parTrans" cxnId="{2605DBCA-3F62-4016-A83E-158F99A4E793}">
      <dgm:prSet/>
      <dgm:spPr/>
      <dgm:t>
        <a:bodyPr/>
        <a:lstStyle/>
        <a:p>
          <a:endParaRPr lang="en-GB"/>
        </a:p>
      </dgm:t>
    </dgm:pt>
    <dgm:pt modelId="{C0839808-420A-4387-B12B-298A96AE9591}" type="sibTrans" cxnId="{2605DBCA-3F62-4016-A83E-158F99A4E793}">
      <dgm:prSet/>
      <dgm:spPr/>
      <dgm:t>
        <a:bodyPr/>
        <a:lstStyle/>
        <a:p>
          <a:endParaRPr lang="en-GB"/>
        </a:p>
      </dgm:t>
    </dgm:pt>
    <dgm:pt modelId="{AC898DB6-91F0-40CA-AFB1-C03D535A6B1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GB" sz="1600" b="1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innovation</a:t>
          </a:r>
          <a:r>
            <a:rPr lang="en-GB" sz="160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 		</a:t>
          </a:r>
          <a:endParaRPr lang="en-GB" sz="1600" dirty="0">
            <a:solidFill>
              <a:schemeClr val="bg1">
                <a:lumMod val="50000"/>
              </a:schemeClr>
            </a:solidFill>
            <a:latin typeface="Century Gothic" pitchFamily="34" charset="0"/>
          </a:endParaRPr>
        </a:p>
      </dgm:t>
    </dgm:pt>
    <dgm:pt modelId="{1192B9F4-3B27-43F6-951A-DC51DF094B94}" type="parTrans" cxnId="{99F23C12-1B3C-4D0A-AD10-974078E463DD}">
      <dgm:prSet/>
      <dgm:spPr/>
      <dgm:t>
        <a:bodyPr/>
        <a:lstStyle/>
        <a:p>
          <a:endParaRPr lang="en-GB"/>
        </a:p>
      </dgm:t>
    </dgm:pt>
    <dgm:pt modelId="{2139745A-67FD-45B0-B33A-70F1E990A9A7}" type="sibTrans" cxnId="{99F23C12-1B3C-4D0A-AD10-974078E463DD}">
      <dgm:prSet/>
      <dgm:spPr/>
      <dgm:t>
        <a:bodyPr/>
        <a:lstStyle/>
        <a:p>
          <a:endParaRPr lang="en-GB"/>
        </a:p>
      </dgm:t>
    </dgm:pt>
    <dgm:pt modelId="{B54F056C-1C34-4D7F-ADC1-463DEE2398AD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GB" sz="1600" dirty="0" smtClean="0">
              <a:solidFill>
                <a:srgbClr val="C00000"/>
              </a:solidFill>
              <a:latin typeface="Century Gothic" pitchFamily="34" charset="0"/>
            </a:rPr>
            <a:t>experience</a:t>
          </a:r>
          <a:endParaRPr lang="en-GB" sz="1600" dirty="0">
            <a:solidFill>
              <a:srgbClr val="C00000"/>
            </a:solidFill>
            <a:latin typeface="Century Gothic" pitchFamily="34" charset="0"/>
          </a:endParaRPr>
        </a:p>
      </dgm:t>
    </dgm:pt>
    <dgm:pt modelId="{9F6A8518-40ED-4398-8242-983F96734B49}" type="parTrans" cxnId="{FD94A009-ADAD-4661-BA73-E120FCBBCACF}">
      <dgm:prSet/>
      <dgm:spPr/>
      <dgm:t>
        <a:bodyPr/>
        <a:lstStyle/>
        <a:p>
          <a:endParaRPr lang="en-GB"/>
        </a:p>
      </dgm:t>
    </dgm:pt>
    <dgm:pt modelId="{FE43698F-58C2-4BCA-AB17-9CF5EB542CC3}" type="sibTrans" cxnId="{FD94A009-ADAD-4661-BA73-E120FCBBCACF}">
      <dgm:prSet/>
      <dgm:spPr/>
      <dgm:t>
        <a:bodyPr/>
        <a:lstStyle/>
        <a:p>
          <a:endParaRPr lang="en-GB"/>
        </a:p>
      </dgm:t>
    </dgm:pt>
    <dgm:pt modelId="{365ECF32-6D01-4E53-A4C0-F6527BE3ACCE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GB" sz="1600" dirty="0" smtClean="0">
              <a:solidFill>
                <a:srgbClr val="C00000"/>
              </a:solidFill>
              <a:latin typeface="Century Gothic" pitchFamily="34" charset="0"/>
            </a:rPr>
            <a:t>network &amp; globalisation</a:t>
          </a:r>
          <a:endParaRPr lang="en-GB" sz="1600" dirty="0">
            <a:solidFill>
              <a:srgbClr val="C00000"/>
            </a:solidFill>
            <a:latin typeface="Century Gothic" pitchFamily="34" charset="0"/>
          </a:endParaRPr>
        </a:p>
      </dgm:t>
    </dgm:pt>
    <dgm:pt modelId="{FAC27A14-4064-4FC7-9CD6-8A32A967004C}" type="parTrans" cxnId="{9F93D4C1-F00D-42FC-80EB-C70C342586F0}">
      <dgm:prSet/>
      <dgm:spPr/>
      <dgm:t>
        <a:bodyPr/>
        <a:lstStyle/>
        <a:p>
          <a:endParaRPr lang="en-GB"/>
        </a:p>
      </dgm:t>
    </dgm:pt>
    <dgm:pt modelId="{01A9D6AF-3D7A-4BBE-895B-2A100B74DFF4}" type="sibTrans" cxnId="{9F93D4C1-F00D-42FC-80EB-C70C342586F0}">
      <dgm:prSet/>
      <dgm:spPr/>
      <dgm:t>
        <a:bodyPr/>
        <a:lstStyle/>
        <a:p>
          <a:endParaRPr lang="en-GB"/>
        </a:p>
      </dgm:t>
    </dgm:pt>
    <dgm:pt modelId="{3ED26B68-3F4D-4BEC-B4B5-187968891D41}">
      <dgm:prSet/>
      <dgm:spPr/>
      <dgm:t>
        <a:bodyPr/>
        <a:lstStyle/>
        <a:p>
          <a:r>
            <a:rPr lang="en-GB" dirty="0" smtClean="0">
              <a:latin typeface="Century Gothic" pitchFamily="34" charset="0"/>
            </a:rPr>
            <a:t>3 levels</a:t>
          </a:r>
          <a:endParaRPr lang="en-GB" dirty="0">
            <a:latin typeface="Century Gothic" pitchFamily="34" charset="0"/>
          </a:endParaRPr>
        </a:p>
      </dgm:t>
    </dgm:pt>
    <dgm:pt modelId="{7F08ADB4-6C23-45E8-BC97-6776D2D8FAC2}" type="parTrans" cxnId="{98667928-D444-4B42-B22F-E3EAE4E49235}">
      <dgm:prSet/>
      <dgm:spPr/>
      <dgm:t>
        <a:bodyPr/>
        <a:lstStyle/>
        <a:p>
          <a:endParaRPr lang="en-GB"/>
        </a:p>
      </dgm:t>
    </dgm:pt>
    <dgm:pt modelId="{52F67DEC-78E5-4319-8777-D9FE5ABEFE48}" type="sibTrans" cxnId="{98667928-D444-4B42-B22F-E3EAE4E49235}">
      <dgm:prSet/>
      <dgm:spPr/>
      <dgm:t>
        <a:bodyPr/>
        <a:lstStyle/>
        <a:p>
          <a:endParaRPr lang="en-GB"/>
        </a:p>
      </dgm:t>
    </dgm:pt>
    <dgm:pt modelId="{542CC1DE-2CA8-4A27-AC96-F1A5EBC1696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GB" sz="1600" b="1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sales and engineering</a:t>
          </a:r>
          <a:endParaRPr lang="en-GB" sz="1600" b="1" dirty="0">
            <a:solidFill>
              <a:schemeClr val="bg1">
                <a:lumMod val="50000"/>
              </a:schemeClr>
            </a:solidFill>
            <a:latin typeface="Century Gothic" pitchFamily="34" charset="0"/>
          </a:endParaRPr>
        </a:p>
      </dgm:t>
    </dgm:pt>
    <dgm:pt modelId="{F3493D58-2925-4CCD-B7D8-EAE24D09E86F}" type="parTrans" cxnId="{7192BCA6-25CF-4541-A001-62A713CF3849}">
      <dgm:prSet/>
      <dgm:spPr/>
      <dgm:t>
        <a:bodyPr/>
        <a:lstStyle/>
        <a:p>
          <a:endParaRPr lang="en-GB"/>
        </a:p>
      </dgm:t>
    </dgm:pt>
    <dgm:pt modelId="{A296CA72-BAB9-4945-BD4B-71B152FBB8B5}" type="sibTrans" cxnId="{7192BCA6-25CF-4541-A001-62A713CF3849}">
      <dgm:prSet/>
      <dgm:spPr/>
      <dgm:t>
        <a:bodyPr/>
        <a:lstStyle/>
        <a:p>
          <a:endParaRPr lang="en-GB"/>
        </a:p>
      </dgm:t>
    </dgm:pt>
    <dgm:pt modelId="{FD91D080-8BBC-4C05-8859-7659B6B0038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GB" sz="160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marketing and R&amp;D</a:t>
          </a:r>
          <a:endParaRPr lang="en-GB" sz="1600" dirty="0">
            <a:solidFill>
              <a:schemeClr val="bg1">
                <a:lumMod val="50000"/>
              </a:schemeClr>
            </a:solidFill>
            <a:latin typeface="Century Gothic" pitchFamily="34" charset="0"/>
          </a:endParaRPr>
        </a:p>
      </dgm:t>
    </dgm:pt>
    <dgm:pt modelId="{E29D2B96-C50A-4389-A229-7211D19DCC6C}" type="parTrans" cxnId="{4D1983B3-9F93-49D2-9118-5DE8226E9177}">
      <dgm:prSet/>
      <dgm:spPr/>
      <dgm:t>
        <a:bodyPr/>
        <a:lstStyle/>
        <a:p>
          <a:endParaRPr lang="en-GB"/>
        </a:p>
      </dgm:t>
    </dgm:pt>
    <dgm:pt modelId="{D1035825-AEF6-485F-9BFD-97BE7911B9DE}" type="sibTrans" cxnId="{4D1983B3-9F93-49D2-9118-5DE8226E9177}">
      <dgm:prSet/>
      <dgm:spPr/>
      <dgm:t>
        <a:bodyPr/>
        <a:lstStyle/>
        <a:p>
          <a:endParaRPr lang="en-GB"/>
        </a:p>
      </dgm:t>
    </dgm:pt>
    <dgm:pt modelId="{9833CF69-3B1A-4922-922E-E249DDC6DF4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GB" sz="1600" dirty="0" smtClean="0">
              <a:solidFill>
                <a:srgbClr val="C00000"/>
              </a:solidFill>
              <a:latin typeface="Century Gothic" pitchFamily="34" charset="0"/>
            </a:rPr>
            <a:t>strategy &amp; branding</a:t>
          </a:r>
          <a:endParaRPr lang="en-GB" sz="1600" dirty="0">
            <a:solidFill>
              <a:srgbClr val="C00000"/>
            </a:solidFill>
            <a:latin typeface="Century Gothic" pitchFamily="34" charset="0"/>
          </a:endParaRPr>
        </a:p>
      </dgm:t>
    </dgm:pt>
    <dgm:pt modelId="{4453C0E3-891C-420C-87E2-48F60527A45B}" type="parTrans" cxnId="{774E75EE-594B-4D8A-91A0-3CB1ECDCA5FF}">
      <dgm:prSet/>
      <dgm:spPr/>
      <dgm:t>
        <a:bodyPr/>
        <a:lstStyle/>
        <a:p>
          <a:endParaRPr lang="en-GB"/>
        </a:p>
      </dgm:t>
    </dgm:pt>
    <dgm:pt modelId="{40A1E205-EB2C-40F9-987F-5A824B395FB3}" type="sibTrans" cxnId="{774E75EE-594B-4D8A-91A0-3CB1ECDCA5FF}">
      <dgm:prSet/>
      <dgm:spPr/>
      <dgm:t>
        <a:bodyPr/>
        <a:lstStyle/>
        <a:p>
          <a:endParaRPr lang="en-GB"/>
        </a:p>
      </dgm:t>
    </dgm:pt>
    <dgm:pt modelId="{F574A542-5F22-4F44-8623-003558A14601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GB" sz="1600" dirty="0" smtClean="0">
              <a:solidFill>
                <a:srgbClr val="C00000"/>
              </a:solidFill>
              <a:latin typeface="Century Gothic" pitchFamily="34" charset="0"/>
            </a:rPr>
            <a:t>originality </a:t>
          </a:r>
          <a:r>
            <a:rPr lang="en-GB" sz="160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		</a:t>
          </a:r>
          <a:endParaRPr lang="en-GB" sz="1600" dirty="0">
            <a:solidFill>
              <a:schemeClr val="bg1">
                <a:lumMod val="50000"/>
              </a:schemeClr>
            </a:solidFill>
            <a:latin typeface="Century Gothic" pitchFamily="34" charset="0"/>
          </a:endParaRPr>
        </a:p>
      </dgm:t>
    </dgm:pt>
    <dgm:pt modelId="{6CA7F827-9FB9-45D6-9880-6A7D8188F147}" type="parTrans" cxnId="{8291ABAB-6A19-40C4-B983-83A938B515CC}">
      <dgm:prSet/>
      <dgm:spPr/>
      <dgm:t>
        <a:bodyPr/>
        <a:lstStyle/>
        <a:p>
          <a:endParaRPr lang="en-GB"/>
        </a:p>
      </dgm:t>
    </dgm:pt>
    <dgm:pt modelId="{85BBF82E-D318-4DEB-A135-AC1C3E9A7B20}" type="sibTrans" cxnId="{8291ABAB-6A19-40C4-B983-83A938B515CC}">
      <dgm:prSet/>
      <dgm:spPr/>
      <dgm:t>
        <a:bodyPr/>
        <a:lstStyle/>
        <a:p>
          <a:endParaRPr lang="en-GB"/>
        </a:p>
      </dgm:t>
    </dgm:pt>
    <dgm:pt modelId="{970AE007-88E3-413A-809E-1AA8D324BA5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GB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rPr>
            <a:t>creativity</a:t>
          </a:r>
          <a:r>
            <a:rPr lang="en-GB" sz="1600" dirty="0" smtClean="0">
              <a:solidFill>
                <a:srgbClr val="C00000"/>
              </a:solidFill>
              <a:latin typeface="Century Gothic" pitchFamily="34" charset="0"/>
            </a:rPr>
            <a:t> </a:t>
          </a:r>
          <a:r>
            <a:rPr lang="en-GB" sz="160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		</a:t>
          </a:r>
          <a:endParaRPr lang="en-GB" sz="1600" dirty="0">
            <a:solidFill>
              <a:schemeClr val="bg1">
                <a:lumMod val="50000"/>
              </a:schemeClr>
            </a:solidFill>
            <a:latin typeface="Century Gothic" pitchFamily="34" charset="0"/>
          </a:endParaRPr>
        </a:p>
      </dgm:t>
    </dgm:pt>
    <dgm:pt modelId="{618FA00E-8BF3-416A-9445-839773B7FD2B}" type="parTrans" cxnId="{5CC4A18D-7477-4267-B5F0-C4BD194F3A0F}">
      <dgm:prSet/>
      <dgm:spPr/>
      <dgm:t>
        <a:bodyPr/>
        <a:lstStyle/>
        <a:p>
          <a:endParaRPr lang="en-GB"/>
        </a:p>
      </dgm:t>
    </dgm:pt>
    <dgm:pt modelId="{7D4079F2-C155-4E80-8680-F75EF49E30D3}" type="sibTrans" cxnId="{5CC4A18D-7477-4267-B5F0-C4BD194F3A0F}">
      <dgm:prSet/>
      <dgm:spPr/>
      <dgm:t>
        <a:bodyPr/>
        <a:lstStyle/>
        <a:p>
          <a:endParaRPr lang="en-GB"/>
        </a:p>
      </dgm:t>
    </dgm:pt>
    <dgm:pt modelId="{B6E0DDD4-3EA0-4470-9B30-BD61B30AD094}" type="pres">
      <dgm:prSet presAssocID="{E8B86C48-95FB-4446-9EB0-07B5CCB4F4E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3F49CE3-70A7-418F-8097-E3735E8B7B7B}" type="pres">
      <dgm:prSet presAssocID="{204FE2E1-DB22-41AC-AFCC-CB3F22A6EBF1}" presName="linNode" presStyleCnt="0"/>
      <dgm:spPr/>
    </dgm:pt>
    <dgm:pt modelId="{D33E72DF-69A4-421C-9D67-43401BFF8050}" type="pres">
      <dgm:prSet presAssocID="{204FE2E1-DB22-41AC-AFCC-CB3F22A6EBF1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4BC28E-0436-4E28-ABE0-03F22317AA75}" type="pres">
      <dgm:prSet presAssocID="{204FE2E1-DB22-41AC-AFCC-CB3F22A6EBF1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09A014-1F48-4010-BE5F-70BEBE83AB28}" type="pres">
      <dgm:prSet presAssocID="{DA5FABCE-68CA-4FF0-BB35-9CBA5CAEEF12}" presName="spacing" presStyleCnt="0"/>
      <dgm:spPr/>
    </dgm:pt>
    <dgm:pt modelId="{16907761-D54D-45AF-B9F6-BE2811999D16}" type="pres">
      <dgm:prSet presAssocID="{3ED26B68-3F4D-4BEC-B4B5-187968891D41}" presName="linNode" presStyleCnt="0"/>
      <dgm:spPr/>
    </dgm:pt>
    <dgm:pt modelId="{3589EF5E-81D7-47E7-9011-86C14DD5D86E}" type="pres">
      <dgm:prSet presAssocID="{3ED26B68-3F4D-4BEC-B4B5-187968891D41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0294A4-99A3-4CFD-8238-1DE0B3DA9553}" type="pres">
      <dgm:prSet presAssocID="{3ED26B68-3F4D-4BEC-B4B5-187968891D41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7DD9A0-6FA6-4965-87B4-6EED02BC14F5}" type="pres">
      <dgm:prSet presAssocID="{52F67DEC-78E5-4319-8777-D9FE5ABEFE48}" presName="spacing" presStyleCnt="0"/>
      <dgm:spPr/>
    </dgm:pt>
    <dgm:pt modelId="{6F858204-9A34-4E53-B418-24791606ED13}" type="pres">
      <dgm:prSet presAssocID="{B086FB06-7717-41D1-92EA-BFA29FFD45DD}" presName="linNode" presStyleCnt="0"/>
      <dgm:spPr/>
    </dgm:pt>
    <dgm:pt modelId="{51C86569-3E1E-4C67-9BD1-C772CD5E42A8}" type="pres">
      <dgm:prSet presAssocID="{B086FB06-7717-41D1-92EA-BFA29FFD45DD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990AD1-AB9C-403B-A729-9771018EA137}" type="pres">
      <dgm:prSet presAssocID="{B086FB06-7717-41D1-92EA-BFA29FFD45DD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3E67F3-4D30-426E-881C-34DF91EFA2B1}" type="pres">
      <dgm:prSet presAssocID="{9F15721E-668F-4487-A298-85ED1A0380ED}" presName="spacing" presStyleCnt="0"/>
      <dgm:spPr/>
    </dgm:pt>
    <dgm:pt modelId="{46AA1941-77C5-4591-AC73-4BF7FE7B4806}" type="pres">
      <dgm:prSet presAssocID="{0B287A2A-74AC-414A-A306-D0EEF4DED459}" presName="linNode" presStyleCnt="0"/>
      <dgm:spPr/>
    </dgm:pt>
    <dgm:pt modelId="{68013647-E587-4A8A-81BD-48807768A31A}" type="pres">
      <dgm:prSet presAssocID="{0B287A2A-74AC-414A-A306-D0EEF4DED459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422D49-9C23-4796-85E2-B5D98881A869}" type="pres">
      <dgm:prSet presAssocID="{0B287A2A-74AC-414A-A306-D0EEF4DED459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291ABAB-6A19-40C4-B983-83A938B515CC}" srcId="{0B287A2A-74AC-414A-A306-D0EEF4DED459}" destId="{F574A542-5F22-4F44-8623-003558A14601}" srcOrd="2" destOrd="0" parTransId="{6CA7F827-9FB9-45D6-9880-6A7D8188F147}" sibTransId="{85BBF82E-D318-4DEB-A135-AC1C3E9A7B20}"/>
    <dgm:cxn modelId="{A9D66B9D-E184-4545-BB80-066F14A3D8FA}" srcId="{B086FB06-7717-41D1-92EA-BFA29FFD45DD}" destId="{9F7DFF83-0CDF-4E83-AC3F-FF2FEB601BDB}" srcOrd="0" destOrd="0" parTransId="{C3B531A4-93FF-4185-947F-85CA4046E721}" sibTransId="{E523CC97-09AC-42D9-BE69-2582E6572E42}"/>
    <dgm:cxn modelId="{9F93D4C1-F00D-42FC-80EB-C70C342586F0}" srcId="{B086FB06-7717-41D1-92EA-BFA29FFD45DD}" destId="{365ECF32-6D01-4E53-A4C0-F6527BE3ACCE}" srcOrd="2" destOrd="0" parTransId="{FAC27A14-4064-4FC7-9CD6-8A32A967004C}" sibTransId="{01A9D6AF-3D7A-4BBE-895B-2A100B74DFF4}"/>
    <dgm:cxn modelId="{99F23C12-1B3C-4D0A-AD10-974078E463DD}" srcId="{0B287A2A-74AC-414A-A306-D0EEF4DED459}" destId="{AC898DB6-91F0-40CA-AFB1-C03D535A6B19}" srcOrd="0" destOrd="0" parTransId="{1192B9F4-3B27-43F6-951A-DC51DF094B94}" sibTransId="{2139745A-67FD-45B0-B33A-70F1E990A9A7}"/>
    <dgm:cxn modelId="{774E75EE-594B-4D8A-91A0-3CB1ECDCA5FF}" srcId="{3ED26B68-3F4D-4BEC-B4B5-187968891D41}" destId="{9833CF69-3B1A-4922-922E-E249DDC6DF47}" srcOrd="2" destOrd="0" parTransId="{4453C0E3-891C-420C-87E2-48F60527A45B}" sibTransId="{40A1E205-EB2C-40F9-987F-5A824B395FB3}"/>
    <dgm:cxn modelId="{2605DBCA-3F62-4016-A83E-158F99A4E793}" srcId="{E8B86C48-95FB-4446-9EB0-07B5CCB4F4E3}" destId="{0B287A2A-74AC-414A-A306-D0EEF4DED459}" srcOrd="3" destOrd="0" parTransId="{C6396053-0176-4D02-A49D-68BC58699642}" sibTransId="{C0839808-420A-4387-B12B-298A96AE9591}"/>
    <dgm:cxn modelId="{ABDBBC48-D6D0-47BF-BE76-45E1DD38C4FF}" type="presOf" srcId="{9F7DFF83-0CDF-4E83-AC3F-FF2FEB601BDB}" destId="{42990AD1-AB9C-403B-A729-9771018EA137}" srcOrd="0" destOrd="0" presId="urn:microsoft.com/office/officeart/2005/8/layout/vList6"/>
    <dgm:cxn modelId="{D6808215-84EC-44A9-9577-7D851B2A2570}" type="presOf" srcId="{B54F056C-1C34-4D7F-ADC1-463DEE2398AD}" destId="{EB4BC28E-0436-4E28-ABE0-03F22317AA75}" srcOrd="0" destOrd="2" presId="urn:microsoft.com/office/officeart/2005/8/layout/vList6"/>
    <dgm:cxn modelId="{83D30E4A-AB54-430E-A965-E14E306F2D59}" type="presOf" srcId="{9833CF69-3B1A-4922-922E-E249DDC6DF47}" destId="{8F0294A4-99A3-4CFD-8238-1DE0B3DA9553}" srcOrd="0" destOrd="2" presId="urn:microsoft.com/office/officeart/2005/8/layout/vList6"/>
    <dgm:cxn modelId="{EF9E39E9-6712-45DD-83E5-EAEA51119D6B}" srcId="{E8B86C48-95FB-4446-9EB0-07B5CCB4F4E3}" destId="{B086FB06-7717-41D1-92EA-BFA29FFD45DD}" srcOrd="2" destOrd="0" parTransId="{B88DF311-EB2F-4867-B517-740CFDD704C9}" sibTransId="{9F15721E-668F-4487-A298-85ED1A0380ED}"/>
    <dgm:cxn modelId="{218C5652-DFA5-43BE-BB8B-8F6A994D41B1}" type="presOf" srcId="{947D7146-2A80-4E99-9D43-2E3454002F2E}" destId="{42990AD1-AB9C-403B-A729-9771018EA137}" srcOrd="0" destOrd="1" presId="urn:microsoft.com/office/officeart/2005/8/layout/vList6"/>
    <dgm:cxn modelId="{6543C817-FB38-409C-97C1-95E4A0754ED7}" type="presOf" srcId="{9CBE5191-F3D2-483A-A608-9FB5E08B12B5}" destId="{EB4BC28E-0436-4E28-ABE0-03F22317AA75}" srcOrd="0" destOrd="0" presId="urn:microsoft.com/office/officeart/2005/8/layout/vList6"/>
    <dgm:cxn modelId="{EE1D3599-E821-415F-88B9-E6FF04E03FB6}" srcId="{E8B86C48-95FB-4446-9EB0-07B5CCB4F4E3}" destId="{204FE2E1-DB22-41AC-AFCC-CB3F22A6EBF1}" srcOrd="0" destOrd="0" parTransId="{E5EC0204-AC0E-4663-B892-50F584ED6F8B}" sibTransId="{DA5FABCE-68CA-4FF0-BB35-9CBA5CAEEF12}"/>
    <dgm:cxn modelId="{678002A4-B286-484E-8375-C963787FDA27}" type="presOf" srcId="{AC898DB6-91F0-40CA-AFB1-C03D535A6B19}" destId="{47422D49-9C23-4796-85E2-B5D98881A869}" srcOrd="0" destOrd="0" presId="urn:microsoft.com/office/officeart/2005/8/layout/vList6"/>
    <dgm:cxn modelId="{5CC4A18D-7477-4267-B5F0-C4BD194F3A0F}" srcId="{0B287A2A-74AC-414A-A306-D0EEF4DED459}" destId="{970AE007-88E3-413A-809E-1AA8D324BA54}" srcOrd="1" destOrd="0" parTransId="{618FA00E-8BF3-416A-9445-839773B7FD2B}" sibTransId="{7D4079F2-C155-4E80-8680-F75EF49E30D3}"/>
    <dgm:cxn modelId="{71479E19-DBB8-467E-A028-0AB06DD5E039}" type="presOf" srcId="{B086FB06-7717-41D1-92EA-BFA29FFD45DD}" destId="{51C86569-3E1E-4C67-9BD1-C772CD5E42A8}" srcOrd="0" destOrd="0" presId="urn:microsoft.com/office/officeart/2005/8/layout/vList6"/>
    <dgm:cxn modelId="{98667928-D444-4B42-B22F-E3EAE4E49235}" srcId="{E8B86C48-95FB-4446-9EB0-07B5CCB4F4E3}" destId="{3ED26B68-3F4D-4BEC-B4B5-187968891D41}" srcOrd="1" destOrd="0" parTransId="{7F08ADB4-6C23-45E8-BC97-6776D2D8FAC2}" sibTransId="{52F67DEC-78E5-4319-8777-D9FE5ABEFE48}"/>
    <dgm:cxn modelId="{7192BCA6-25CF-4541-A001-62A713CF3849}" srcId="{3ED26B68-3F4D-4BEC-B4B5-187968891D41}" destId="{542CC1DE-2CA8-4A27-AC96-F1A5EBC16961}" srcOrd="0" destOrd="0" parTransId="{F3493D58-2925-4CCD-B7D8-EAE24D09E86F}" sibTransId="{A296CA72-BAB9-4945-BD4B-71B152FBB8B5}"/>
    <dgm:cxn modelId="{16157F75-EA76-492E-8A5E-16D5DE42726B}" type="presOf" srcId="{204FE2E1-DB22-41AC-AFCC-CB3F22A6EBF1}" destId="{D33E72DF-69A4-421C-9D67-43401BFF8050}" srcOrd="0" destOrd="0" presId="urn:microsoft.com/office/officeart/2005/8/layout/vList6"/>
    <dgm:cxn modelId="{FDA876D0-E7B4-4030-8559-F3FB4BC768BD}" type="presOf" srcId="{09BEB91B-2F54-477D-B65D-26F77F387ECD}" destId="{EB4BC28E-0436-4E28-ABE0-03F22317AA75}" srcOrd="0" destOrd="1" presId="urn:microsoft.com/office/officeart/2005/8/layout/vList6"/>
    <dgm:cxn modelId="{2960F303-9DBC-4081-9997-53224ACE0437}" type="presOf" srcId="{3ED26B68-3F4D-4BEC-B4B5-187968891D41}" destId="{3589EF5E-81D7-47E7-9011-86C14DD5D86E}" srcOrd="0" destOrd="0" presId="urn:microsoft.com/office/officeart/2005/8/layout/vList6"/>
    <dgm:cxn modelId="{4D1983B3-9F93-49D2-9118-5DE8226E9177}" srcId="{3ED26B68-3F4D-4BEC-B4B5-187968891D41}" destId="{FD91D080-8BBC-4C05-8859-7659B6B0038A}" srcOrd="1" destOrd="0" parTransId="{E29D2B96-C50A-4389-A229-7211D19DCC6C}" sibTransId="{D1035825-AEF6-485F-9BFD-97BE7911B9DE}"/>
    <dgm:cxn modelId="{185C2FA2-4ABB-42A0-A9A3-4B70540E276A}" srcId="{204FE2E1-DB22-41AC-AFCC-CB3F22A6EBF1}" destId="{9CBE5191-F3D2-483A-A608-9FB5E08B12B5}" srcOrd="0" destOrd="0" parTransId="{D45AA574-750B-4E9D-AFAD-0D088F818699}" sibTransId="{EDD157DB-6C1B-4290-B126-13DD02C72C3C}"/>
    <dgm:cxn modelId="{65F1D017-B363-4D28-BA7A-98808EDEEFA4}" type="presOf" srcId="{0B287A2A-74AC-414A-A306-D0EEF4DED459}" destId="{68013647-E587-4A8A-81BD-48807768A31A}" srcOrd="0" destOrd="0" presId="urn:microsoft.com/office/officeart/2005/8/layout/vList6"/>
    <dgm:cxn modelId="{B588F75E-BE95-408D-ADA8-409F4A9B0DD9}" type="presOf" srcId="{542CC1DE-2CA8-4A27-AC96-F1A5EBC16961}" destId="{8F0294A4-99A3-4CFD-8238-1DE0B3DA9553}" srcOrd="0" destOrd="0" presId="urn:microsoft.com/office/officeart/2005/8/layout/vList6"/>
    <dgm:cxn modelId="{583B0D7E-7538-492F-A595-961ACFEC3725}" type="presOf" srcId="{F574A542-5F22-4F44-8623-003558A14601}" destId="{47422D49-9C23-4796-85E2-B5D98881A869}" srcOrd="0" destOrd="2" presId="urn:microsoft.com/office/officeart/2005/8/layout/vList6"/>
    <dgm:cxn modelId="{86727FFF-18E8-4217-8C8E-4E4911E0538D}" type="presOf" srcId="{E8B86C48-95FB-4446-9EB0-07B5CCB4F4E3}" destId="{B6E0DDD4-3EA0-4470-9B30-BD61B30AD094}" srcOrd="0" destOrd="0" presId="urn:microsoft.com/office/officeart/2005/8/layout/vList6"/>
    <dgm:cxn modelId="{17824E8C-4BCB-4ECD-A1F5-DC31F6850378}" srcId="{204FE2E1-DB22-41AC-AFCC-CB3F22A6EBF1}" destId="{09BEB91B-2F54-477D-B65D-26F77F387ECD}" srcOrd="1" destOrd="0" parTransId="{0F140216-F43D-4250-B537-3C7B34C7B8C5}" sibTransId="{D39A1869-8C9E-4830-B510-2C793BFE356A}"/>
    <dgm:cxn modelId="{4961CA1B-4D07-4FC8-92A9-C42E9E16ADE8}" type="presOf" srcId="{FD91D080-8BBC-4C05-8859-7659B6B0038A}" destId="{8F0294A4-99A3-4CFD-8238-1DE0B3DA9553}" srcOrd="0" destOrd="1" presId="urn:microsoft.com/office/officeart/2005/8/layout/vList6"/>
    <dgm:cxn modelId="{FD94A009-ADAD-4661-BA73-E120FCBBCACF}" srcId="{204FE2E1-DB22-41AC-AFCC-CB3F22A6EBF1}" destId="{B54F056C-1C34-4D7F-ADC1-463DEE2398AD}" srcOrd="2" destOrd="0" parTransId="{9F6A8518-40ED-4398-8242-983F96734B49}" sibTransId="{FE43698F-58C2-4BCA-AB17-9CF5EB542CC3}"/>
    <dgm:cxn modelId="{D294A48B-0EAA-462B-B4EA-FAF5FF120F1F}" type="presOf" srcId="{365ECF32-6D01-4E53-A4C0-F6527BE3ACCE}" destId="{42990AD1-AB9C-403B-A729-9771018EA137}" srcOrd="0" destOrd="2" presId="urn:microsoft.com/office/officeart/2005/8/layout/vList6"/>
    <dgm:cxn modelId="{AD95EDA5-E9A8-42CC-ABC5-D9B21E776252}" srcId="{B086FB06-7717-41D1-92EA-BFA29FFD45DD}" destId="{947D7146-2A80-4E99-9D43-2E3454002F2E}" srcOrd="1" destOrd="0" parTransId="{2BF986C1-E48E-4111-820F-295C3F9199F0}" sibTransId="{178C8059-42CA-4404-A8AE-6EA15848B3B8}"/>
    <dgm:cxn modelId="{00580A3A-6CCB-46D9-94BF-2646C7BADC27}" type="presOf" srcId="{970AE007-88E3-413A-809E-1AA8D324BA54}" destId="{47422D49-9C23-4796-85E2-B5D98881A869}" srcOrd="0" destOrd="1" presId="urn:microsoft.com/office/officeart/2005/8/layout/vList6"/>
    <dgm:cxn modelId="{A01823E2-588B-4EE3-94A4-DCDE240CBE8C}" type="presParOf" srcId="{B6E0DDD4-3EA0-4470-9B30-BD61B30AD094}" destId="{C3F49CE3-70A7-418F-8097-E3735E8B7B7B}" srcOrd="0" destOrd="0" presId="urn:microsoft.com/office/officeart/2005/8/layout/vList6"/>
    <dgm:cxn modelId="{7A6C2A96-8E5A-4B39-BCC6-EDFE32174826}" type="presParOf" srcId="{C3F49CE3-70A7-418F-8097-E3735E8B7B7B}" destId="{D33E72DF-69A4-421C-9D67-43401BFF8050}" srcOrd="0" destOrd="0" presId="urn:microsoft.com/office/officeart/2005/8/layout/vList6"/>
    <dgm:cxn modelId="{EF41328C-21FE-4F0B-A76E-D9DB8C96A37A}" type="presParOf" srcId="{C3F49CE3-70A7-418F-8097-E3735E8B7B7B}" destId="{EB4BC28E-0436-4E28-ABE0-03F22317AA75}" srcOrd="1" destOrd="0" presId="urn:microsoft.com/office/officeart/2005/8/layout/vList6"/>
    <dgm:cxn modelId="{9048104F-79B0-483E-9B91-3DE17A17748B}" type="presParOf" srcId="{B6E0DDD4-3EA0-4470-9B30-BD61B30AD094}" destId="{3E09A014-1F48-4010-BE5F-70BEBE83AB28}" srcOrd="1" destOrd="0" presId="urn:microsoft.com/office/officeart/2005/8/layout/vList6"/>
    <dgm:cxn modelId="{B5A72051-E5D1-44E9-B3D8-28C1636BF7C2}" type="presParOf" srcId="{B6E0DDD4-3EA0-4470-9B30-BD61B30AD094}" destId="{16907761-D54D-45AF-B9F6-BE2811999D16}" srcOrd="2" destOrd="0" presId="urn:microsoft.com/office/officeart/2005/8/layout/vList6"/>
    <dgm:cxn modelId="{808AD6B5-045C-4EAB-874E-A00C87E9DBF2}" type="presParOf" srcId="{16907761-D54D-45AF-B9F6-BE2811999D16}" destId="{3589EF5E-81D7-47E7-9011-86C14DD5D86E}" srcOrd="0" destOrd="0" presId="urn:microsoft.com/office/officeart/2005/8/layout/vList6"/>
    <dgm:cxn modelId="{A97F5AE2-E6B2-46AE-A3D3-A3AEED2E6202}" type="presParOf" srcId="{16907761-D54D-45AF-B9F6-BE2811999D16}" destId="{8F0294A4-99A3-4CFD-8238-1DE0B3DA9553}" srcOrd="1" destOrd="0" presId="urn:microsoft.com/office/officeart/2005/8/layout/vList6"/>
    <dgm:cxn modelId="{7887F832-21AE-4713-B6A9-1979AC53C393}" type="presParOf" srcId="{B6E0DDD4-3EA0-4470-9B30-BD61B30AD094}" destId="{967DD9A0-6FA6-4965-87B4-6EED02BC14F5}" srcOrd="3" destOrd="0" presId="urn:microsoft.com/office/officeart/2005/8/layout/vList6"/>
    <dgm:cxn modelId="{CADA6C17-EE72-4A63-A962-C9CE53BE3D02}" type="presParOf" srcId="{B6E0DDD4-3EA0-4470-9B30-BD61B30AD094}" destId="{6F858204-9A34-4E53-B418-24791606ED13}" srcOrd="4" destOrd="0" presId="urn:microsoft.com/office/officeart/2005/8/layout/vList6"/>
    <dgm:cxn modelId="{8825E797-F8D1-4604-BD5E-EC211068876A}" type="presParOf" srcId="{6F858204-9A34-4E53-B418-24791606ED13}" destId="{51C86569-3E1E-4C67-9BD1-C772CD5E42A8}" srcOrd="0" destOrd="0" presId="urn:microsoft.com/office/officeart/2005/8/layout/vList6"/>
    <dgm:cxn modelId="{C87A5CDD-D50E-471E-9FE1-98B1146F2243}" type="presParOf" srcId="{6F858204-9A34-4E53-B418-24791606ED13}" destId="{42990AD1-AB9C-403B-A729-9771018EA137}" srcOrd="1" destOrd="0" presId="urn:microsoft.com/office/officeart/2005/8/layout/vList6"/>
    <dgm:cxn modelId="{77965C97-459A-4318-9F6F-A4F6D72B9E05}" type="presParOf" srcId="{B6E0DDD4-3EA0-4470-9B30-BD61B30AD094}" destId="{1A3E67F3-4D30-426E-881C-34DF91EFA2B1}" srcOrd="5" destOrd="0" presId="urn:microsoft.com/office/officeart/2005/8/layout/vList6"/>
    <dgm:cxn modelId="{1BB5BB8C-FAD5-4B45-88F7-6C0F14F971FB}" type="presParOf" srcId="{B6E0DDD4-3EA0-4470-9B30-BD61B30AD094}" destId="{46AA1941-77C5-4591-AC73-4BF7FE7B4806}" srcOrd="6" destOrd="0" presId="urn:microsoft.com/office/officeart/2005/8/layout/vList6"/>
    <dgm:cxn modelId="{947E94B9-A690-4A9C-BF54-6333493B0302}" type="presParOf" srcId="{46AA1941-77C5-4591-AC73-4BF7FE7B4806}" destId="{68013647-E587-4A8A-81BD-48807768A31A}" srcOrd="0" destOrd="0" presId="urn:microsoft.com/office/officeart/2005/8/layout/vList6"/>
    <dgm:cxn modelId="{0A8F91CC-7EF3-462D-9A97-7EE644C4C121}" type="presParOf" srcId="{46AA1941-77C5-4591-AC73-4BF7FE7B4806}" destId="{47422D49-9C23-4796-85E2-B5D98881A869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8144" y="6749134"/>
            <a:ext cx="4435687" cy="355283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601C8ACE-F97D-44A5-B202-B07D3F96ED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422802" y="274615"/>
            <a:ext cx="9383184" cy="355283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r>
              <a:rPr lang="en-GB" dirty="0" smtClean="0"/>
              <a:t>2009 International Symposium of Aged Services and Management, Gideon Loewy, People-First® Design - Inclusive Design for 3</a:t>
            </a:r>
            <a:r>
              <a:rPr lang="en-GB" baseline="30000" dirty="0" smtClean="0"/>
              <a:t>rd</a:t>
            </a:r>
            <a:r>
              <a:rPr lang="en-GB" dirty="0" smtClean="0"/>
              <a:t> Age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687" cy="355283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8144" y="0"/>
            <a:ext cx="4435687" cy="355283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7B5D2AF0-F45B-462E-AF9C-5E261F9A2AF6}" type="datetimeFigureOut">
              <a:rPr lang="en-US" smtClean="0"/>
              <a:pPr/>
              <a:t>12/1/2010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2825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620" y="3375184"/>
            <a:ext cx="8188960" cy="3197543"/>
          </a:xfrm>
          <a:prstGeom prst="rect">
            <a:avLst/>
          </a:prstGeom>
        </p:spPr>
        <p:txBody>
          <a:bodyPr vert="horz" lIns="99094" tIns="49547" rIns="99094" bIns="4954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9134"/>
            <a:ext cx="4435687" cy="355283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8144" y="6749134"/>
            <a:ext cx="4435687" cy="355283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E62D22ED-EDFA-4EEF-B938-011197E0D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41688" y="533400"/>
            <a:ext cx="3552825" cy="2663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6C8A-CC7A-4E3C-9D71-B4E1BD88F113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5B70B-C9A7-4D3B-971A-0E005FCF12C1}" type="slidenum">
              <a:rPr lang="zh-TW" altLang="en-GB" smtClean="0"/>
              <a:pPr>
                <a:defRPr/>
              </a:pPr>
              <a:t>11</a:t>
            </a:fld>
            <a:endParaRPr lang="en-GB" altLang="zh-TW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827" y="3375185"/>
            <a:ext cx="7506547" cy="3197543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68A28-4C76-4D2A-B68C-3FED906B9625}" type="slidenum">
              <a:rPr lang="zh-TW" altLang="en-GB"/>
              <a:pPr/>
              <a:t>12</a:t>
            </a:fld>
            <a:endParaRPr lang="en-GB" altLang="zh-TW"/>
          </a:p>
        </p:txBody>
      </p:sp>
      <p:sp>
        <p:nvSpPr>
          <p:cNvPr id="141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3400"/>
            <a:ext cx="3552825" cy="2663825"/>
          </a:xfrm>
          <a:ln/>
        </p:spPr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827" y="3375184"/>
            <a:ext cx="7506547" cy="319754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8BF15-EB80-4AF2-97DE-76E0097A9D75}" type="slidenum">
              <a:rPr lang="zh-TW" altLang="en-GB" smtClean="0"/>
              <a:pPr>
                <a:defRPr/>
              </a:pPr>
              <a:t>13</a:t>
            </a:fld>
            <a:endParaRPr lang="en-GB" altLang="zh-TW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51238" cy="2663825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827" y="3375185"/>
            <a:ext cx="7506547" cy="319589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6C8A-CC7A-4E3C-9D71-B4E1BD88F11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41688" y="533400"/>
            <a:ext cx="3552825" cy="2663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6C8A-CC7A-4E3C-9D71-B4E1BD88F113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41688" y="533400"/>
            <a:ext cx="3552825" cy="2663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6C8A-CC7A-4E3C-9D71-B4E1BD88F11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41688" y="533400"/>
            <a:ext cx="3552825" cy="2663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6C8A-CC7A-4E3C-9D71-B4E1BD88F11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6C8A-CC7A-4E3C-9D71-B4E1BD88F11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68A28-4C76-4D2A-B68C-3FED906B9625}" type="slidenum">
              <a:rPr lang="zh-TW" altLang="en-GB"/>
              <a:pPr/>
              <a:t>5</a:t>
            </a:fld>
            <a:endParaRPr lang="en-GB" altLang="zh-TW"/>
          </a:p>
        </p:txBody>
      </p:sp>
      <p:sp>
        <p:nvSpPr>
          <p:cNvPr id="141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3400"/>
            <a:ext cx="3552825" cy="2663825"/>
          </a:xfrm>
          <a:ln/>
        </p:spPr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827" y="3375184"/>
            <a:ext cx="7506547" cy="319754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EA7CF-E559-4095-8D5F-33411E68218F}" type="slidenum">
              <a:rPr lang="zh-TW" altLang="en-GB"/>
              <a:pPr/>
              <a:t>6</a:t>
            </a:fld>
            <a:endParaRPr lang="en-GB" altLang="zh-TW"/>
          </a:p>
        </p:txBody>
      </p:sp>
      <p:sp>
        <p:nvSpPr>
          <p:cNvPr id="146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3400"/>
            <a:ext cx="3552825" cy="2663825"/>
          </a:xfrm>
          <a:ln/>
        </p:spPr>
      </p:sp>
      <p:sp>
        <p:nvSpPr>
          <p:cNvPr id="146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41688" y="533400"/>
            <a:ext cx="3552825" cy="2663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6C8A-CC7A-4E3C-9D71-B4E1BD88F11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7CA0D-247E-4E63-9889-194988AB1242}" type="slidenum">
              <a:rPr lang="zh-TW" altLang="en-GB"/>
              <a:pPr/>
              <a:t>8</a:t>
            </a:fld>
            <a:endParaRPr lang="en-GB" altLang="zh-TW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3400"/>
            <a:ext cx="3551237" cy="2663825"/>
          </a:xfrm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827" y="3375185"/>
            <a:ext cx="7506547" cy="319589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8BF15-EB80-4AF2-97DE-76E0097A9D75}" type="slidenum">
              <a:rPr lang="zh-TW" altLang="en-GB" smtClean="0"/>
              <a:pPr>
                <a:defRPr/>
              </a:pPr>
              <a:t>10</a:t>
            </a:fld>
            <a:endParaRPr lang="en-GB" altLang="zh-TW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4863" y="534988"/>
            <a:ext cx="3549650" cy="2662237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827" y="3375186"/>
            <a:ext cx="7506547" cy="319589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519"/>
            <a:ext cx="9144000" cy="14700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0488"/>
            <a:ext cx="9144000" cy="1162012"/>
          </a:xfr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3434-5B50-42F5-8C1A-3304795FB450}" type="datetimeFigureOut">
              <a:rPr lang="en-US" smtClean="0"/>
              <a:pPr/>
              <a:t>12/1/2010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D8CE-A5B0-4B98-83DC-99FC53024A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6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3434-5B50-42F5-8C1A-3304795FB450}" type="datetimeFigureOut">
              <a:rPr lang="en-US" smtClean="0"/>
              <a:pPr/>
              <a:t>12/1/2010</a:t>
            </a:fld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565692" y="6535711"/>
            <a:ext cx="2481621" cy="22709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en-GB" sz="1100" dirty="0" smtClean="0">
                <a:solidFill>
                  <a:schemeClr val="bg1"/>
                </a:solidFill>
                <a:latin typeface="Rage Italic" pitchFamily="66" charset="0"/>
              </a:rPr>
              <a:t>© 2010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Jenkins v2.0" pitchFamily="2" charset="0"/>
                <a:ea typeface="DejaVu Sans Light" pitchFamily="34" charset="0"/>
                <a:cs typeface="DejaVu Sans Light" pitchFamily="34" charset="0"/>
              </a:rPr>
              <a:t>by Scandinavian</a:t>
            </a:r>
            <a:r>
              <a:rPr lang="en-GB" baseline="0" dirty="0" smtClean="0">
                <a:solidFill>
                  <a:schemeClr val="bg1"/>
                </a:solidFill>
                <a:latin typeface="Jenkins v2.0" pitchFamily="2" charset="0"/>
                <a:ea typeface="DejaVu Sans Light" pitchFamily="34" charset="0"/>
                <a:cs typeface="DejaVu Sans Light" pitchFamily="34" charset="0"/>
              </a:rPr>
              <a:t> Designers</a:t>
            </a:r>
            <a:r>
              <a:rPr lang="en-GB" baseline="-25000" dirty="0" smtClean="0">
                <a:solidFill>
                  <a:schemeClr val="bg1"/>
                </a:solidFill>
                <a:latin typeface="+mj-lt"/>
                <a:ea typeface="DejaVu Sans Light" pitchFamily="34" charset="0"/>
                <a:cs typeface="DejaVu Sans Light" pitchFamily="34" charset="0"/>
              </a:rPr>
              <a:t>®</a:t>
            </a:r>
            <a:endParaRPr lang="en-GB" baseline="-25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519"/>
            <a:ext cx="9144000" cy="14700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0488"/>
            <a:ext cx="9144000" cy="1162012"/>
          </a:xfr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3434-5B50-42F5-8C1A-3304795FB450}" type="datetimeFigureOut">
              <a:rPr lang="en-US" smtClean="0"/>
              <a:pPr/>
              <a:t>12/1/2010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B3434-5B50-42F5-8C1A-3304795FB450}" type="datetimeFigureOut">
              <a:rPr lang="en-US" smtClean="0"/>
              <a:pPr/>
              <a:t>12/1/2010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Jenkins v2.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D8CE-A5B0-4B98-83DC-99FC53024A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565692" y="6535711"/>
            <a:ext cx="2481621" cy="22709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en-GB" sz="1100" dirty="0" smtClean="0">
                <a:solidFill>
                  <a:schemeClr val="bg1"/>
                </a:solidFill>
                <a:latin typeface="Rage Italic" pitchFamily="66" charset="0"/>
              </a:rPr>
              <a:t>© 2010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Jenkins v2.0" pitchFamily="2" charset="0"/>
                <a:ea typeface="DejaVu Sans Light" pitchFamily="34" charset="0"/>
                <a:cs typeface="DejaVu Sans Light" pitchFamily="34" charset="0"/>
              </a:rPr>
              <a:t>by Gideon Loewy</a:t>
            </a:r>
            <a:endParaRPr lang="en-GB" baseline="-25000" dirty="0">
              <a:solidFill>
                <a:schemeClr val="bg1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B3434-5B50-42F5-8C1A-3304795FB450}" type="datetimeFigureOut">
              <a:rPr lang="en-US" smtClean="0"/>
              <a:pPr/>
              <a:t>12/1/2010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Jenkins v2.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D8CE-A5B0-4B98-83DC-99FC53024A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565692" y="6535711"/>
            <a:ext cx="2481621" cy="22709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en-GB" sz="1100" dirty="0" smtClean="0">
                <a:solidFill>
                  <a:schemeClr val="bg1"/>
                </a:solidFill>
                <a:latin typeface="Rage Italic" pitchFamily="66" charset="0"/>
              </a:rPr>
              <a:t>© 2010 </a:t>
            </a:r>
            <a:r>
              <a:rPr lang="en-GB" dirty="0" smtClean="0">
                <a:solidFill>
                  <a:schemeClr val="bg1"/>
                </a:solidFill>
                <a:latin typeface="Jenkins v2.0" pitchFamily="2" charset="0"/>
                <a:ea typeface="DejaVu Sans Light" pitchFamily="34" charset="0"/>
                <a:cs typeface="DejaVu Sans Light" pitchFamily="34" charset="0"/>
              </a:rPr>
              <a:t>by Scandinavian</a:t>
            </a:r>
            <a:r>
              <a:rPr lang="en-GB" baseline="0" dirty="0" smtClean="0">
                <a:solidFill>
                  <a:schemeClr val="bg1"/>
                </a:solidFill>
                <a:latin typeface="Jenkins v2.0" pitchFamily="2" charset="0"/>
                <a:ea typeface="DejaVu Sans Light" pitchFamily="34" charset="0"/>
                <a:cs typeface="DejaVu Sans Light" pitchFamily="34" charset="0"/>
              </a:rPr>
              <a:t> Designers</a:t>
            </a:r>
            <a:r>
              <a:rPr lang="en-GB" baseline="-25000" dirty="0" smtClean="0">
                <a:solidFill>
                  <a:schemeClr val="bg1"/>
                </a:solidFill>
                <a:latin typeface="+mj-lt"/>
                <a:ea typeface="DejaVu Sans Light" pitchFamily="34" charset="0"/>
                <a:cs typeface="DejaVu Sans Light" pitchFamily="34" charset="0"/>
              </a:rPr>
              <a:t>®</a:t>
            </a:r>
            <a:endParaRPr lang="en-GB" baseline="-25000" dirty="0">
              <a:solidFill>
                <a:schemeClr val="bg1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5" r:id="rId2"/>
  </p:sldLayoutIdLst>
  <p:transition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88" y="0"/>
            <a:ext cx="9144000" cy="3537679"/>
          </a:xfr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People-First</a:t>
            </a:r>
            <a:r>
              <a:rPr lang="en-GB" sz="4800" baseline="-25000" dirty="0"/>
              <a:t>®</a:t>
            </a:r>
            <a:r>
              <a:rPr lang="en-GB" sz="4800" dirty="0"/>
              <a:t> Design</a:t>
            </a:r>
            <a:br>
              <a:rPr lang="en-GB" sz="4800" dirty="0"/>
            </a:br>
            <a:endParaRPr lang="en-GB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88" y="4572000"/>
            <a:ext cx="9144000" cy="2286000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2010</a:t>
            </a:r>
          </a:p>
          <a:p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Gideon Loewy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3593292"/>
            <a:ext cx="9144000" cy="9326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Chao Yang University of </a:t>
            </a:r>
            <a:r>
              <a:rPr lang="en-GB" dirty="0" smtClean="0"/>
              <a:t>Technology</a:t>
            </a:r>
            <a:endParaRPr lang="en-GB" dirty="0"/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1</a:t>
            </a:r>
            <a:r>
              <a:rPr lang="en-GB" sz="1200" baseline="30000" dirty="0" smtClean="0"/>
              <a:t>st</a:t>
            </a:r>
            <a:r>
              <a:rPr lang="en-GB" sz="1200" dirty="0" smtClean="0"/>
              <a:t> December 2010</a:t>
            </a:r>
            <a:endParaRPr lang="en-GB" sz="12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Oval 2"/>
          <p:cNvSpPr>
            <a:spLocks noChangeArrowheads="1"/>
          </p:cNvSpPr>
          <p:nvPr/>
        </p:nvSpPr>
        <p:spPr bwMode="auto">
          <a:xfrm rot="10800000" flipV="1">
            <a:off x="2724151" y="3052526"/>
            <a:ext cx="2208334" cy="21605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9156" name="Oval 3"/>
          <p:cNvSpPr>
            <a:spLocks noChangeArrowheads="1"/>
          </p:cNvSpPr>
          <p:nvPr/>
        </p:nvSpPr>
        <p:spPr bwMode="auto">
          <a:xfrm rot="10800000" flipV="1">
            <a:off x="3467101" y="4313001"/>
            <a:ext cx="2208335" cy="21605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9157" name="Oval 4"/>
          <p:cNvSpPr>
            <a:spLocks noChangeArrowheads="1"/>
          </p:cNvSpPr>
          <p:nvPr/>
        </p:nvSpPr>
        <p:spPr bwMode="auto">
          <a:xfrm rot="10800000" flipV="1">
            <a:off x="4211516" y="3052526"/>
            <a:ext cx="2208335" cy="21605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3487615" y="5481401"/>
            <a:ext cx="2248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3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Technic</a:t>
            </a:r>
            <a:endParaRPr lang="en-US" altLang="zh-TW" sz="32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2133601" y="3708165"/>
            <a:ext cx="168665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3200" dirty="0">
                <a:solidFill>
                  <a:srgbClr val="FF0000"/>
                </a:solidFill>
              </a:rPr>
              <a:t>Service</a:t>
            </a:r>
            <a:endParaRPr lang="en-US" altLang="zh-TW" sz="3200" dirty="0">
              <a:solidFill>
                <a:srgbClr val="FF0000"/>
              </a:solidFill>
            </a:endParaRP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4887059" y="3704990"/>
            <a:ext cx="24852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3200" dirty="0">
                <a:solidFill>
                  <a:srgbClr val="66FF33"/>
                </a:solidFill>
              </a:rPr>
              <a:t>Experience</a:t>
            </a:r>
          </a:p>
        </p:txBody>
      </p:sp>
      <p:sp>
        <p:nvSpPr>
          <p:cNvPr id="1148936" name="Oval 8"/>
          <p:cNvSpPr>
            <a:spLocks noChangeArrowheads="1"/>
          </p:cNvSpPr>
          <p:nvPr/>
        </p:nvSpPr>
        <p:spPr bwMode="auto">
          <a:xfrm rot="3772229">
            <a:off x="3851886" y="4042028"/>
            <a:ext cx="720725" cy="1440473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148937" name="Oval 9"/>
          <p:cNvSpPr>
            <a:spLocks noChangeArrowheads="1"/>
          </p:cNvSpPr>
          <p:nvPr/>
        </p:nvSpPr>
        <p:spPr bwMode="auto">
          <a:xfrm rot="-3638672">
            <a:off x="4571390" y="4042027"/>
            <a:ext cx="720725" cy="1440474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148939" name="Text Box 11"/>
          <p:cNvSpPr txBox="1">
            <a:spLocks noChangeArrowheads="1"/>
          </p:cNvSpPr>
          <p:nvPr/>
        </p:nvSpPr>
        <p:spPr bwMode="auto">
          <a:xfrm>
            <a:off x="3263412" y="1941276"/>
            <a:ext cx="2589334" cy="91050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3200" b="1" dirty="0">
                <a:solidFill>
                  <a:schemeClr val="bg1"/>
                </a:solidFill>
              </a:rPr>
              <a:t>P</a:t>
            </a:r>
            <a:r>
              <a:rPr lang="en-GB" altLang="zh-TW" sz="3200" dirty="0">
                <a:solidFill>
                  <a:srgbClr val="FF9933"/>
                </a:solidFill>
              </a:rPr>
              <a:t>urpose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2000" i="1" dirty="0">
                <a:solidFill>
                  <a:schemeClr val="tx2"/>
                </a:solidFill>
              </a:rPr>
              <a:t>“sense”</a:t>
            </a:r>
          </a:p>
        </p:txBody>
      </p:sp>
      <p:sp>
        <p:nvSpPr>
          <p:cNvPr id="1148940" name="Text Box 12"/>
          <p:cNvSpPr txBox="1">
            <a:spLocks noChangeArrowheads="1"/>
          </p:cNvSpPr>
          <p:nvPr/>
        </p:nvSpPr>
        <p:spPr bwMode="auto">
          <a:xfrm>
            <a:off x="252046" y="5213115"/>
            <a:ext cx="3135923" cy="91050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3200" b="1" dirty="0">
                <a:solidFill>
                  <a:schemeClr val="bg1"/>
                </a:solidFill>
              </a:rPr>
              <a:t>P</a:t>
            </a:r>
            <a:r>
              <a:rPr lang="en-GB" altLang="zh-TW" sz="3200" dirty="0">
                <a:solidFill>
                  <a:srgbClr val="FF9933"/>
                </a:solidFill>
              </a:rPr>
              <a:t>erformance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2000" i="1" dirty="0">
                <a:solidFill>
                  <a:schemeClr val="tx2"/>
                </a:solidFill>
              </a:rPr>
              <a:t>“speed”</a:t>
            </a:r>
          </a:p>
        </p:txBody>
      </p:sp>
      <p:sp>
        <p:nvSpPr>
          <p:cNvPr id="1148941" name="Text Box 13"/>
          <p:cNvSpPr txBox="1">
            <a:spLocks noChangeArrowheads="1"/>
          </p:cNvSpPr>
          <p:nvPr/>
        </p:nvSpPr>
        <p:spPr bwMode="auto">
          <a:xfrm>
            <a:off x="5885962" y="5213115"/>
            <a:ext cx="2508738" cy="91050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3200" b="1" dirty="0">
                <a:solidFill>
                  <a:schemeClr val="bg1"/>
                </a:solidFill>
              </a:rPr>
              <a:t>P</a:t>
            </a:r>
            <a:r>
              <a:rPr lang="en-GB" altLang="zh-TW" sz="3200" dirty="0">
                <a:solidFill>
                  <a:srgbClr val="FF9933"/>
                </a:solidFill>
              </a:rPr>
              <a:t>reference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2000" i="1" dirty="0">
                <a:solidFill>
                  <a:schemeClr val="tx2"/>
                </a:solidFill>
              </a:rPr>
              <a:t>“style”</a:t>
            </a:r>
          </a:p>
        </p:txBody>
      </p:sp>
      <p:sp>
        <p:nvSpPr>
          <p:cNvPr id="49167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9524"/>
            <a:ext cx="9144000" cy="898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zh-TW" b="1" dirty="0">
                <a:latin typeface="Century Gothic" pitchFamily="34" charset="0"/>
              </a:rPr>
              <a:t>P-values</a:t>
            </a:r>
            <a:r>
              <a:rPr lang="en-GB" altLang="zh-TW" baseline="-25000" dirty="0">
                <a:latin typeface="Century Gothic" pitchFamily="34" charset="0"/>
              </a:rPr>
              <a:t>®</a:t>
            </a:r>
            <a:r>
              <a:rPr lang="en-GB" altLang="zh-TW" dirty="0">
                <a:latin typeface="Century Gothic" pitchFamily="34" charset="0"/>
              </a:rPr>
              <a:t>: practical (</a:t>
            </a:r>
            <a:r>
              <a:rPr lang="en-GB" altLang="zh-TW" b="1" dirty="0">
                <a:solidFill>
                  <a:srgbClr val="FF9933"/>
                </a:solidFill>
                <a:latin typeface="Century Gothic" pitchFamily="34" charset="0"/>
              </a:rPr>
              <a:t>P</a:t>
            </a:r>
            <a:r>
              <a:rPr lang="en-GB" altLang="zh-TW" dirty="0">
                <a:latin typeface="Century Gothic" pitchFamily="34" charset="0"/>
              </a:rPr>
              <a:t>roduct) value</a:t>
            </a:r>
            <a:endParaRPr lang="en-GB" altLang="zh-TW" baseline="-25000" dirty="0">
              <a:latin typeface="Century Gothic" pitchFamily="34" charset="0"/>
            </a:endParaRPr>
          </a:p>
        </p:txBody>
      </p:sp>
      <p:sp>
        <p:nvSpPr>
          <p:cNvPr id="1148946" name="Oval 18"/>
          <p:cNvSpPr>
            <a:spLocks noChangeArrowheads="1"/>
          </p:cNvSpPr>
          <p:nvPr/>
        </p:nvSpPr>
        <p:spPr bwMode="auto">
          <a:xfrm>
            <a:off x="4211516" y="3412889"/>
            <a:ext cx="720969" cy="1439862"/>
          </a:xfrm>
          <a:prstGeom prst="ellipse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148938" name="Text Box 10"/>
          <p:cNvSpPr txBox="1">
            <a:spLocks noChangeArrowheads="1"/>
          </p:cNvSpPr>
          <p:nvPr/>
        </p:nvSpPr>
        <p:spPr bwMode="auto">
          <a:xfrm>
            <a:off x="3631223" y="4234363"/>
            <a:ext cx="1824404" cy="7263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kumimoji="1" lang="en-GB" altLang="zh-TW" sz="3200" b="1" dirty="0">
                <a:solidFill>
                  <a:schemeClr val="bg1"/>
                </a:solidFill>
              </a:rPr>
              <a:t>P</a:t>
            </a:r>
            <a:r>
              <a:rPr kumimoji="1" lang="en-GB" altLang="zh-TW" sz="3200" b="1" dirty="0">
                <a:solidFill>
                  <a:srgbClr val="FF9933"/>
                </a:solidFill>
              </a:rPr>
              <a:t>RICE</a:t>
            </a:r>
          </a:p>
        </p:txBody>
      </p:sp>
      <p:sp>
        <p:nvSpPr>
          <p:cNvPr id="1148943" name="Line 15"/>
          <p:cNvSpPr>
            <a:spLocks noChangeShapeType="1"/>
          </p:cNvSpPr>
          <p:nvPr/>
        </p:nvSpPr>
        <p:spPr bwMode="auto">
          <a:xfrm flipH="1">
            <a:off x="3134459" y="4843227"/>
            <a:ext cx="816219" cy="606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148944" name="Line 16"/>
          <p:cNvSpPr>
            <a:spLocks noChangeShapeType="1"/>
          </p:cNvSpPr>
          <p:nvPr/>
        </p:nvSpPr>
        <p:spPr bwMode="auto">
          <a:xfrm>
            <a:off x="5117123" y="4813064"/>
            <a:ext cx="817685" cy="5699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148945" name="Line 17"/>
          <p:cNvSpPr>
            <a:spLocks noChangeShapeType="1"/>
          </p:cNvSpPr>
          <p:nvPr/>
        </p:nvSpPr>
        <p:spPr bwMode="auto">
          <a:xfrm>
            <a:off x="4570535" y="2931876"/>
            <a:ext cx="0" cy="1474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ln>
                <a:solidFill>
                  <a:srgbClr val="FFC000"/>
                </a:solidFill>
              </a:ln>
            </a:endParaRPr>
          </a:p>
        </p:txBody>
      </p:sp>
      <p:grpSp>
        <p:nvGrpSpPr>
          <p:cNvPr id="2" name="Group 25"/>
          <p:cNvGrpSpPr/>
          <p:nvPr/>
        </p:nvGrpSpPr>
        <p:grpSpPr>
          <a:xfrm rot="726054">
            <a:off x="6671230" y="2024273"/>
            <a:ext cx="2175336" cy="1152110"/>
            <a:chOff x="6619785" y="2298054"/>
            <a:chExt cx="1933758" cy="982926"/>
          </a:xfrm>
        </p:grpSpPr>
        <p:sp>
          <p:nvSpPr>
            <p:cNvPr id="23" name="TextBox 17"/>
            <p:cNvSpPr txBox="1"/>
            <p:nvPr/>
          </p:nvSpPr>
          <p:spPr>
            <a:xfrm rot="21306725">
              <a:off x="6619785" y="2490993"/>
              <a:ext cx="1899860" cy="789987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b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>
                <a:lnSpc>
                  <a:spcPts val="2000"/>
                </a:lnSpc>
              </a:pPr>
              <a:r>
                <a:rPr lang="en-GB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P = </a:t>
              </a:r>
              <a:r>
                <a:rPr lang="en-GB" sz="4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power </a:t>
              </a:r>
              <a:endParaRPr lang="en-GB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Jenkins v2.0" pitchFamily="2" charset="0"/>
              </a:endParaRPr>
            </a:p>
            <a:p>
              <a:pPr algn="ctr" eaLnBrk="0">
                <a:lnSpc>
                  <a:spcPts val="2400"/>
                </a:lnSpc>
              </a:pPr>
              <a:r>
                <a:rPr lang="en-GB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(social </a:t>
              </a:r>
              <a:r>
                <a:rPr lang="en-GB" sz="3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 esteem</a:t>
              </a:r>
              <a:r>
                <a:rPr lang="en-GB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)</a:t>
              </a:r>
              <a:endPara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8187294" y="2298054"/>
              <a:ext cx="366249" cy="32800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674556" y="1055234"/>
            <a:ext cx="4269793" cy="851906"/>
            <a:chOff x="2856528" y="5877189"/>
            <a:chExt cx="3138763" cy="1072035"/>
          </a:xfrm>
        </p:grpSpPr>
        <p:sp>
          <p:nvSpPr>
            <p:cNvPr id="24" name="TextBox 23"/>
            <p:cNvSpPr txBox="1"/>
            <p:nvPr/>
          </p:nvSpPr>
          <p:spPr>
            <a:xfrm rot="162449">
              <a:off x="2979787" y="5877189"/>
              <a:ext cx="3015504" cy="10532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Jenkins v2.0" pitchFamily="2" charset="0"/>
                </a:rPr>
                <a:t>CONVERGENCE </a:t>
              </a:r>
              <a:r>
                <a:rPr lang="en-GB" sz="2800" dirty="0">
                  <a:solidFill>
                    <a:schemeClr val="bg1">
                      <a:lumMod val="50000"/>
                    </a:schemeClr>
                  </a:solidFill>
                  <a:latin typeface="Jenkins v2.0" pitchFamily="2" charset="0"/>
                </a:rPr>
                <a:t>–  everything focuses on the </a:t>
              </a:r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Jenkins v2.0" pitchFamily="2" charset="0"/>
                </a:rPr>
                <a:t>central issue: </a:t>
              </a:r>
              <a:r>
                <a:rPr lang="en-GB" sz="2800" b="1" dirty="0">
                  <a:solidFill>
                    <a:srgbClr val="C00000"/>
                  </a:solidFill>
                  <a:latin typeface="Jenkins v2.0" pitchFamily="2" charset="0"/>
                </a:rPr>
                <a:t>PRICE (PROFIT)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2856528" y="6446817"/>
              <a:ext cx="293489" cy="502407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3623001" y="5470784"/>
            <a:ext cx="1922687" cy="937376"/>
            <a:chOff x="686842" y="1007520"/>
            <a:chExt cx="1922687" cy="937376"/>
          </a:xfrm>
        </p:grpSpPr>
        <p:sp>
          <p:nvSpPr>
            <p:cNvPr id="28" name="TextBox 27"/>
            <p:cNvSpPr txBox="1"/>
            <p:nvPr/>
          </p:nvSpPr>
          <p:spPr>
            <a:xfrm rot="20646103">
              <a:off x="686842" y="1113899"/>
              <a:ext cx="1922687" cy="8309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to  profit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447954" y="1007520"/>
              <a:ext cx="366249" cy="328009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29"/>
          <p:cNvGrpSpPr/>
          <p:nvPr/>
        </p:nvGrpSpPr>
        <p:grpSpPr>
          <a:xfrm>
            <a:off x="3593591" y="2716883"/>
            <a:ext cx="2003615" cy="854821"/>
            <a:chOff x="6983230" y="1158670"/>
            <a:chExt cx="2003615" cy="85482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1" name="TextBox 30"/>
            <p:cNvSpPr txBox="1"/>
            <p:nvPr/>
          </p:nvSpPr>
          <p:spPr>
            <a:xfrm rot="21306725">
              <a:off x="7016620" y="1258728"/>
              <a:ext cx="1970225" cy="754763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b">
              <a:no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GB" sz="4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needs &amp; desires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983230" y="1158670"/>
              <a:ext cx="366249" cy="32800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47"/>
          <p:cNvGrpSpPr/>
          <p:nvPr/>
        </p:nvGrpSpPr>
        <p:grpSpPr>
          <a:xfrm rot="274569">
            <a:off x="269866" y="1701236"/>
            <a:ext cx="2143140" cy="1189834"/>
            <a:chOff x="3195946" y="1957049"/>
            <a:chExt cx="2143140" cy="1189834"/>
          </a:xfrm>
        </p:grpSpPr>
        <p:sp>
          <p:nvSpPr>
            <p:cNvPr id="34" name="Folded Corner 33"/>
            <p:cNvSpPr/>
            <p:nvPr/>
          </p:nvSpPr>
          <p:spPr>
            <a:xfrm rot="21204082">
              <a:off x="3195946" y="1957049"/>
              <a:ext cx="2143140" cy="1066879"/>
            </a:xfrm>
            <a:prstGeom prst="foldedCorne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bIns="0" rtlCol="0" anchor="b"/>
            <a:lstStyle/>
            <a:p>
              <a:pPr algn="ctr">
                <a:lnSpc>
                  <a:spcPts val="2500"/>
                </a:lnSpc>
              </a:pPr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Jenkins v2.0" pitchFamily="2" charset="0"/>
                </a:rPr>
                <a:t>“Business </a:t>
              </a:r>
            </a:p>
            <a:p>
              <a:pPr algn="ctr">
                <a:lnSpc>
                  <a:spcPts val="2500"/>
                </a:lnSpc>
              </a:pPr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Jenkins v2.0" pitchFamily="2" charset="0"/>
                </a:rPr>
                <a:t>First”</a:t>
              </a:r>
              <a:endParaRPr lang="en-US" sz="4000" dirty="0">
                <a:solidFill>
                  <a:srgbClr val="C00000"/>
                </a:solidFill>
                <a:latin typeface="Jenkins v2.0" pitchFamily="2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303388" y="2778032"/>
              <a:ext cx="366249" cy="368851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4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4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4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4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4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4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4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4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0"/>
                            </p:stCondLst>
                            <p:childTnLst>
                              <p:par>
                                <p:cTn id="48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500"/>
                            </p:stCondLst>
                            <p:childTnLst>
                              <p:par>
                                <p:cTn id="54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500"/>
                            </p:stCondLst>
                            <p:childTnLst>
                              <p:par>
                                <p:cTn id="60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0"/>
                            </p:stCondLst>
                            <p:childTnLst>
                              <p:par>
                                <p:cTn id="66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36" grpId="0" animBg="1"/>
      <p:bldP spid="1148937" grpId="0" animBg="1"/>
      <p:bldP spid="1148939" grpId="0" animBg="1"/>
      <p:bldP spid="1148940" grpId="0" animBg="1"/>
      <p:bldP spid="1148941" grpId="0" animBg="1"/>
      <p:bldP spid="1148946" grpId="0" animBg="1"/>
      <p:bldP spid="1148938" grpId="0" animBg="1"/>
      <p:bldP spid="1148943" grpId="0" animBg="1"/>
      <p:bldP spid="1148944" grpId="0" animBg="1"/>
      <p:bldP spid="11489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Oval 2"/>
          <p:cNvSpPr>
            <a:spLocks noChangeArrowheads="1"/>
          </p:cNvSpPr>
          <p:nvPr/>
        </p:nvSpPr>
        <p:spPr bwMode="auto">
          <a:xfrm rot="3772229">
            <a:off x="3851886" y="3942244"/>
            <a:ext cx="720725" cy="1440473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146883" name="Oval 3"/>
          <p:cNvSpPr>
            <a:spLocks noChangeArrowheads="1"/>
          </p:cNvSpPr>
          <p:nvPr/>
        </p:nvSpPr>
        <p:spPr bwMode="auto">
          <a:xfrm rot="-3638672">
            <a:off x="4571390" y="3942243"/>
            <a:ext cx="720725" cy="1440474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146884" name="Oval 4"/>
          <p:cNvSpPr>
            <a:spLocks noChangeArrowheads="1"/>
          </p:cNvSpPr>
          <p:nvPr/>
        </p:nvSpPr>
        <p:spPr bwMode="auto">
          <a:xfrm>
            <a:off x="4211516" y="3313105"/>
            <a:ext cx="720969" cy="1439862"/>
          </a:xfrm>
          <a:prstGeom prst="ellipse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>
            <a:normAutofit/>
          </a:bodyPr>
          <a:lstStyle/>
          <a:p>
            <a:r>
              <a:rPr lang="en-GB" altLang="zh-TW" b="1" dirty="0">
                <a:latin typeface="Century Gothic" pitchFamily="34" charset="0"/>
              </a:rPr>
              <a:t>E-values</a:t>
            </a:r>
            <a:r>
              <a:rPr lang="en-GB" altLang="zh-TW" b="1" baseline="-25000" dirty="0"/>
              <a:t>®</a:t>
            </a:r>
            <a:r>
              <a:rPr lang="en-GB" altLang="zh-TW" dirty="0">
                <a:latin typeface="Century Gothic" pitchFamily="34" charset="0"/>
              </a:rPr>
              <a:t>: human (</a:t>
            </a:r>
            <a:r>
              <a:rPr lang="en-GB" altLang="zh-TW" b="1" dirty="0">
                <a:solidFill>
                  <a:srgbClr val="FF9933"/>
                </a:solidFill>
                <a:latin typeface="Century Gothic" pitchFamily="34" charset="0"/>
              </a:rPr>
              <a:t>E</a:t>
            </a:r>
            <a:r>
              <a:rPr lang="en-GB" altLang="zh-TW" dirty="0">
                <a:latin typeface="Century Gothic" pitchFamily="34" charset="0"/>
              </a:rPr>
              <a:t>thical) value</a:t>
            </a:r>
            <a:endParaRPr lang="en-GB" altLang="zh-TW" u="sn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146886" name="Oval 6"/>
          <p:cNvSpPr>
            <a:spLocks noChangeArrowheads="1"/>
          </p:cNvSpPr>
          <p:nvPr/>
        </p:nvSpPr>
        <p:spPr bwMode="auto">
          <a:xfrm rot="10800000" flipV="1">
            <a:off x="2712427" y="2951156"/>
            <a:ext cx="2208334" cy="21605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46887" name="Oval 7"/>
          <p:cNvSpPr>
            <a:spLocks noChangeArrowheads="1"/>
          </p:cNvSpPr>
          <p:nvPr/>
        </p:nvSpPr>
        <p:spPr bwMode="auto">
          <a:xfrm rot="10800000" flipV="1">
            <a:off x="3455377" y="4211631"/>
            <a:ext cx="2208335" cy="21605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46888" name="Oval 8"/>
          <p:cNvSpPr>
            <a:spLocks noChangeArrowheads="1"/>
          </p:cNvSpPr>
          <p:nvPr/>
        </p:nvSpPr>
        <p:spPr bwMode="auto">
          <a:xfrm rot="10800000" flipV="1">
            <a:off x="4201259" y="2951156"/>
            <a:ext cx="2206869" cy="21605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46889" name="Text Box 9"/>
          <p:cNvSpPr txBox="1">
            <a:spLocks noChangeArrowheads="1"/>
          </p:cNvSpPr>
          <p:nvPr/>
        </p:nvSpPr>
        <p:spPr bwMode="auto">
          <a:xfrm>
            <a:off x="3594100" y="5313356"/>
            <a:ext cx="1953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Products</a:t>
            </a:r>
            <a:endParaRPr lang="en-US" altLang="zh-TW" sz="3200" b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46890" name="Text Box 10"/>
          <p:cNvSpPr txBox="1">
            <a:spLocks noChangeArrowheads="1"/>
          </p:cNvSpPr>
          <p:nvPr/>
        </p:nvSpPr>
        <p:spPr bwMode="auto">
          <a:xfrm>
            <a:off x="2558561" y="3632192"/>
            <a:ext cx="181854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3200" dirty="0">
                <a:solidFill>
                  <a:srgbClr val="FF0000"/>
                </a:solidFill>
              </a:rPr>
              <a:t>Help</a:t>
            </a:r>
            <a:endParaRPr lang="en-US" altLang="zh-TW" sz="3200" b="0" dirty="0">
              <a:solidFill>
                <a:srgbClr val="FF0000"/>
              </a:solidFill>
            </a:endParaRPr>
          </a:p>
        </p:txBody>
      </p:sp>
      <p:sp>
        <p:nvSpPr>
          <p:cNvPr id="1146891" name="Text Box 11"/>
          <p:cNvSpPr txBox="1">
            <a:spLocks noChangeArrowheads="1"/>
          </p:cNvSpPr>
          <p:nvPr/>
        </p:nvSpPr>
        <p:spPr bwMode="auto">
          <a:xfrm>
            <a:off x="4818184" y="3629017"/>
            <a:ext cx="178337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3200">
                <a:solidFill>
                  <a:srgbClr val="66FF33"/>
                </a:solidFill>
              </a:rPr>
              <a:t>People</a:t>
            </a:r>
            <a:endParaRPr lang="en-US" altLang="zh-TW" sz="3200">
              <a:solidFill>
                <a:srgbClr val="66FF33"/>
              </a:solidFill>
            </a:endParaRPr>
          </a:p>
        </p:txBody>
      </p:sp>
      <p:sp>
        <p:nvSpPr>
          <p:cNvPr id="1146892" name="Line 12"/>
          <p:cNvSpPr>
            <a:spLocks noChangeShapeType="1"/>
          </p:cNvSpPr>
          <p:nvPr/>
        </p:nvSpPr>
        <p:spPr bwMode="auto">
          <a:xfrm flipH="1">
            <a:off x="2520461" y="4752967"/>
            <a:ext cx="1606876" cy="800101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46893" name="Line 13"/>
          <p:cNvSpPr>
            <a:spLocks noChangeShapeType="1"/>
          </p:cNvSpPr>
          <p:nvPr/>
        </p:nvSpPr>
        <p:spPr bwMode="auto">
          <a:xfrm rot="60000" flipH="1" flipV="1">
            <a:off x="4536539" y="2447365"/>
            <a:ext cx="45719" cy="183252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46894" name="Line 14"/>
          <p:cNvSpPr>
            <a:spLocks noChangeShapeType="1"/>
          </p:cNvSpPr>
          <p:nvPr/>
        </p:nvSpPr>
        <p:spPr bwMode="auto">
          <a:xfrm>
            <a:off x="5017570" y="4752967"/>
            <a:ext cx="1548819" cy="8207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46895" name="Text Box 15"/>
          <p:cNvSpPr txBox="1">
            <a:spLocks noChangeArrowheads="1"/>
          </p:cNvSpPr>
          <p:nvPr/>
        </p:nvSpPr>
        <p:spPr bwMode="auto">
          <a:xfrm>
            <a:off x="430823" y="5611806"/>
            <a:ext cx="2110154" cy="8027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>
                <a:solidFill>
                  <a:srgbClr val="0070C0"/>
                </a:solidFill>
              </a:rPr>
              <a:t>Enable</a:t>
            </a:r>
          </a:p>
          <a:p>
            <a:pPr algn="ctr">
              <a:lnSpc>
                <a:spcPts val="500"/>
              </a:lnSpc>
              <a:spcBef>
                <a:spcPct val="50000"/>
              </a:spcBef>
            </a:pPr>
            <a:r>
              <a:rPr lang="en-GB" sz="2000" i="1" dirty="0" smtClean="0">
                <a:solidFill>
                  <a:schemeClr val="accent3">
                    <a:lumMod val="50000"/>
                  </a:schemeClr>
                </a:solidFill>
              </a:rPr>
              <a:t>"efficiency"</a:t>
            </a:r>
            <a:endParaRPr lang="en-GB" sz="2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46896" name="Text Box 16"/>
          <p:cNvSpPr txBox="1">
            <a:spLocks noChangeArrowheads="1"/>
          </p:cNvSpPr>
          <p:nvPr/>
        </p:nvSpPr>
        <p:spPr bwMode="auto">
          <a:xfrm>
            <a:off x="6497515" y="5629267"/>
            <a:ext cx="2110154" cy="8027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>
                <a:solidFill>
                  <a:srgbClr val="0070C0"/>
                </a:solidFill>
              </a:rPr>
              <a:t>Engage</a:t>
            </a:r>
          </a:p>
          <a:p>
            <a:pPr algn="ctr">
              <a:lnSpc>
                <a:spcPts val="500"/>
              </a:lnSpc>
              <a:spcBef>
                <a:spcPct val="50000"/>
              </a:spcBef>
            </a:pPr>
            <a:r>
              <a:rPr lang="en-GB" sz="2000" i="1" dirty="0" smtClean="0">
                <a:solidFill>
                  <a:schemeClr val="accent3">
                    <a:lumMod val="50000"/>
                  </a:schemeClr>
                </a:solidFill>
              </a:rPr>
              <a:t>"enhance"</a:t>
            </a:r>
            <a:endParaRPr lang="en-GB" sz="2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46897" name="Text Box 17"/>
          <p:cNvSpPr txBox="1">
            <a:spLocks noChangeArrowheads="1"/>
          </p:cNvSpPr>
          <p:nvPr/>
        </p:nvSpPr>
        <p:spPr bwMode="auto">
          <a:xfrm>
            <a:off x="3516923" y="1680882"/>
            <a:ext cx="2110154" cy="8027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>
                <a:solidFill>
                  <a:srgbClr val="0070C0"/>
                </a:solidFill>
              </a:rPr>
              <a:t>Empower</a:t>
            </a:r>
          </a:p>
          <a:p>
            <a:pPr algn="ctr">
              <a:lnSpc>
                <a:spcPts val="500"/>
              </a:lnSpc>
              <a:spcBef>
                <a:spcPct val="50000"/>
              </a:spcBef>
            </a:pPr>
            <a:r>
              <a:rPr lang="en-GB" altLang="zh-TW" sz="2000" i="1" dirty="0" smtClean="0">
                <a:solidFill>
                  <a:schemeClr val="accent3">
                    <a:lumMod val="50000"/>
                  </a:schemeClr>
                </a:solidFill>
              </a:rPr>
              <a:t>"meaning"</a:t>
            </a:r>
            <a:endParaRPr lang="en-GB" altLang="zh-TW" sz="2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46898" name="Text Box 18"/>
          <p:cNvSpPr txBox="1">
            <a:spLocks noChangeArrowheads="1"/>
          </p:cNvSpPr>
          <p:nvPr/>
        </p:nvSpPr>
        <p:spPr bwMode="auto">
          <a:xfrm>
            <a:off x="3470031" y="4241792"/>
            <a:ext cx="2202474" cy="5794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GB" altLang="zh-TW" sz="3200" b="1" dirty="0">
                <a:solidFill>
                  <a:srgbClr val="0070C0"/>
                </a:solidFill>
              </a:rPr>
              <a:t>ETHOS</a:t>
            </a:r>
          </a:p>
        </p:txBody>
      </p:sp>
      <p:grpSp>
        <p:nvGrpSpPr>
          <p:cNvPr id="2" name="Group 20"/>
          <p:cNvGrpSpPr/>
          <p:nvPr/>
        </p:nvGrpSpPr>
        <p:grpSpPr>
          <a:xfrm rot="289451">
            <a:off x="6418471" y="2335338"/>
            <a:ext cx="2171599" cy="967837"/>
            <a:chOff x="6280816" y="2106769"/>
            <a:chExt cx="2171599" cy="1285773"/>
          </a:xfrm>
        </p:grpSpPr>
        <p:sp>
          <p:nvSpPr>
            <p:cNvPr id="23" name="TextBox 17"/>
            <p:cNvSpPr txBox="1"/>
            <p:nvPr/>
          </p:nvSpPr>
          <p:spPr>
            <a:xfrm rot="21306725">
              <a:off x="6297637" y="2106769"/>
              <a:ext cx="2154778" cy="1285773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b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>
                <a:lnSpc>
                  <a:spcPts val="2500"/>
                </a:lnSpc>
              </a:pPr>
              <a:r>
                <a:rPr lang="en-GB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 = </a:t>
              </a:r>
              <a:r>
                <a:rPr lang="en-GB" sz="4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ethical</a:t>
              </a:r>
            </a:p>
            <a:p>
              <a:pPr algn="ctr" eaLnBrk="0">
                <a:lnSpc>
                  <a:spcPts val="2500"/>
                </a:lnSpc>
              </a:pPr>
              <a:r>
                <a:rPr lang="en-GB" sz="2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(personal integrity)</a:t>
              </a:r>
              <a:endParaRPr lang="en-GB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280816" y="2145101"/>
              <a:ext cx="334694" cy="404634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3" name="Group 24"/>
          <p:cNvGrpSpPr/>
          <p:nvPr/>
        </p:nvGrpSpPr>
        <p:grpSpPr>
          <a:xfrm rot="21308935">
            <a:off x="2410322" y="847540"/>
            <a:ext cx="5211707" cy="798490"/>
            <a:chOff x="2156502" y="-132676"/>
            <a:chExt cx="5218510" cy="954108"/>
          </a:xfrm>
        </p:grpSpPr>
        <p:sp>
          <p:nvSpPr>
            <p:cNvPr id="26" name="TextBox 25"/>
            <p:cNvSpPr txBox="1"/>
            <p:nvPr/>
          </p:nvSpPr>
          <p:spPr>
            <a:xfrm rot="88004">
              <a:off x="2156502" y="-132676"/>
              <a:ext cx="5002732" cy="9541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Jenkins v2.0" pitchFamily="2" charset="0"/>
                </a:rPr>
                <a:t>DIVERGENCE </a:t>
              </a:r>
              <a:r>
                <a:rPr lang="en-GB" sz="2800" dirty="0">
                  <a:solidFill>
                    <a:schemeClr val="bg1">
                      <a:lumMod val="50000"/>
                    </a:schemeClr>
                  </a:solidFill>
                  <a:latin typeface="Jenkins v2.0" pitchFamily="2" charset="0"/>
                </a:rPr>
                <a:t>– everything grows outward from the </a:t>
              </a:r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Jenkins v2.0" pitchFamily="2" charset="0"/>
                </a:rPr>
                <a:t>central principle: </a:t>
              </a:r>
              <a:r>
                <a:rPr lang="en-GB" sz="2800" b="1" dirty="0">
                  <a:solidFill>
                    <a:srgbClr val="C00000"/>
                  </a:solidFill>
                  <a:latin typeface="Jenkins v2.0" pitchFamily="2" charset="0"/>
                </a:rPr>
                <a:t>A  GUIDING PHILOSOPHY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7020615" y="215297"/>
              <a:ext cx="354397" cy="47565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4" name="Group 27"/>
          <p:cNvGrpSpPr/>
          <p:nvPr/>
        </p:nvGrpSpPr>
        <p:grpSpPr>
          <a:xfrm>
            <a:off x="3484402" y="5799598"/>
            <a:ext cx="2165671" cy="864715"/>
            <a:chOff x="682195" y="1046901"/>
            <a:chExt cx="2165671" cy="864715"/>
          </a:xfrm>
        </p:grpSpPr>
        <p:sp>
          <p:nvSpPr>
            <p:cNvPr id="29" name="TextBox 28"/>
            <p:cNvSpPr txBox="1"/>
            <p:nvPr/>
          </p:nvSpPr>
          <p:spPr>
            <a:xfrm rot="21349149">
              <a:off x="682195" y="1080619"/>
              <a:ext cx="2165671" cy="8309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to  prosper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398782" y="1046901"/>
              <a:ext cx="366249" cy="328009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3694084" y="2324459"/>
            <a:ext cx="1752858" cy="1031462"/>
            <a:chOff x="7022009" y="1052919"/>
            <a:chExt cx="1752858" cy="1031462"/>
          </a:xfrm>
        </p:grpSpPr>
        <p:sp>
          <p:nvSpPr>
            <p:cNvPr id="32" name="TextBox 31"/>
            <p:cNvSpPr txBox="1"/>
            <p:nvPr/>
          </p:nvSpPr>
          <p:spPr>
            <a:xfrm rot="21306725">
              <a:off x="7022009" y="1253384"/>
              <a:ext cx="1746309" cy="83099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to  care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8408618" y="1052919"/>
              <a:ext cx="366249" cy="32800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47"/>
          <p:cNvGrpSpPr/>
          <p:nvPr/>
        </p:nvGrpSpPr>
        <p:grpSpPr>
          <a:xfrm rot="1059742">
            <a:off x="301108" y="1899356"/>
            <a:ext cx="2157618" cy="1066879"/>
            <a:chOff x="3486268" y="2139929"/>
            <a:chExt cx="2157618" cy="1066879"/>
          </a:xfrm>
          <a:solidFill>
            <a:srgbClr val="C00000"/>
          </a:solidFill>
        </p:grpSpPr>
        <p:sp>
          <p:nvSpPr>
            <p:cNvPr id="35" name="Folded Corner 34"/>
            <p:cNvSpPr/>
            <p:nvPr/>
          </p:nvSpPr>
          <p:spPr>
            <a:xfrm rot="21010335">
              <a:off x="3500746" y="2139929"/>
              <a:ext cx="2143140" cy="1066879"/>
            </a:xfrm>
            <a:prstGeom prst="folded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bIns="0" rtlCol="0" anchor="b"/>
            <a:lstStyle/>
            <a:p>
              <a:pPr algn="ctr">
                <a:lnSpc>
                  <a:spcPts val="2500"/>
                </a:lnSpc>
              </a:pPr>
              <a:r>
                <a:rPr lang="en-US" sz="4000" b="1" dirty="0">
                  <a:solidFill>
                    <a:schemeClr val="bg1"/>
                  </a:solidFill>
                  <a:latin typeface="Jenkins v2.0" pitchFamily="2" charset="0"/>
                </a:rPr>
                <a:t>PEOPLE FIRST</a:t>
              </a:r>
              <a:r>
                <a:rPr lang="en-US" sz="4000" b="1" baseline="-25000" dirty="0">
                  <a:solidFill>
                    <a:schemeClr val="bg1"/>
                  </a:solidFill>
                  <a:latin typeface="Rage Italic" pitchFamily="66" charset="0"/>
                </a:rPr>
                <a:t>®</a:t>
              </a:r>
              <a:endParaRPr lang="en-US" sz="4000" baseline="-25000" dirty="0">
                <a:solidFill>
                  <a:schemeClr val="bg1"/>
                </a:solidFill>
                <a:latin typeface="Rage Italic" pitchFamily="66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3486268" y="2198912"/>
              <a:ext cx="366249" cy="368851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4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4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4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4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114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4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4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14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4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4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14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4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8000"/>
                            </p:stCondLst>
                            <p:childTnLst>
                              <p:par>
                                <p:cTn id="75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500"/>
                            </p:stCondLst>
                            <p:childTnLst>
                              <p:par>
                                <p:cTn id="81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1000"/>
                            </p:stCondLst>
                            <p:childTnLst>
                              <p:par>
                                <p:cTn id="87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500"/>
                            </p:stCondLst>
                            <p:childTnLst>
                              <p:par>
                                <p:cTn id="93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882" grpId="0" animBg="1"/>
      <p:bldP spid="1146883" grpId="0" animBg="1"/>
      <p:bldP spid="1146884" grpId="0" animBg="1"/>
      <p:bldP spid="1146886" grpId="0" animBg="1"/>
      <p:bldP spid="1146887" grpId="0" animBg="1"/>
      <p:bldP spid="1146888" grpId="0" animBg="1"/>
      <p:bldP spid="1146889" grpId="0" autoUpdateAnimBg="0"/>
      <p:bldP spid="1146890" grpId="0" autoUpdateAnimBg="0"/>
      <p:bldP spid="1146891" grpId="0" autoUpdateAnimBg="0"/>
      <p:bldP spid="1146892" grpId="0" animBg="1"/>
      <p:bldP spid="1146893" grpId="0" animBg="1"/>
      <p:bldP spid="1146894" grpId="0" animBg="1"/>
      <p:bldP spid="1146895" grpId="0" animBg="1"/>
      <p:bldP spid="1146896" grpId="0" animBg="1"/>
      <p:bldP spid="1146897" grpId="0" animBg="1"/>
      <p:bldP spid="11468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>
            <a:normAutofit/>
          </a:bodyPr>
          <a:lstStyle/>
          <a:p>
            <a:r>
              <a:rPr lang="en-GB" altLang="zh-TW" sz="3600" dirty="0"/>
              <a:t>People-First® </a:t>
            </a:r>
            <a:r>
              <a:rPr lang="en-GB" altLang="zh-TW" sz="3600" dirty="0">
                <a:latin typeface="Century Gothic" pitchFamily="34" charset="0"/>
              </a:rPr>
              <a:t>Design</a:t>
            </a:r>
            <a:r>
              <a:rPr lang="en-GB" altLang="zh-TW" sz="2400" dirty="0">
                <a:latin typeface="Century Gothic" pitchFamily="34" charset="0"/>
              </a:rPr>
              <a:t> – </a:t>
            </a:r>
            <a:r>
              <a:rPr lang="en-GB" altLang="zh-TW" sz="2400" dirty="0" smtClean="0"/>
              <a:t>PF-FACTORS: fit-for-life </a:t>
            </a:r>
            <a:endParaRPr lang="en-GB" altLang="zh-TW" sz="2800" u="sn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94"/>
            <a:ext cx="2133600" cy="365125"/>
          </a:xfrm>
          <a:prstGeom prst="rect">
            <a:avLst/>
          </a:prstGeom>
        </p:spPr>
        <p:txBody>
          <a:bodyPr/>
          <a:lstStyle/>
          <a:p>
            <a:fld id="{DE07E5FF-F366-419B-881B-8F23EFD0F572}" type="slidenum">
              <a:rPr lang="zh-TW" altLang="en-GB"/>
              <a:pPr/>
              <a:t>12</a:t>
            </a:fld>
            <a:endParaRPr lang="en-GB" altLang="zh-TW" dirty="0"/>
          </a:p>
        </p:txBody>
      </p:sp>
      <p:sp>
        <p:nvSpPr>
          <p:cNvPr id="1411075" name="Oval 3"/>
          <p:cNvSpPr>
            <a:spLocks noChangeArrowheads="1"/>
          </p:cNvSpPr>
          <p:nvPr/>
        </p:nvSpPr>
        <p:spPr bwMode="auto">
          <a:xfrm rot="10800000" flipV="1">
            <a:off x="2724151" y="1957395"/>
            <a:ext cx="2208334" cy="21605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11076" name="Oval 4"/>
          <p:cNvSpPr>
            <a:spLocks noChangeArrowheads="1"/>
          </p:cNvSpPr>
          <p:nvPr/>
        </p:nvSpPr>
        <p:spPr bwMode="auto">
          <a:xfrm rot="10800000" flipV="1">
            <a:off x="3467104" y="3217870"/>
            <a:ext cx="2208335" cy="21605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11077" name="Oval 5"/>
          <p:cNvSpPr>
            <a:spLocks noChangeArrowheads="1"/>
          </p:cNvSpPr>
          <p:nvPr/>
        </p:nvSpPr>
        <p:spPr bwMode="auto">
          <a:xfrm rot="10800000" flipV="1">
            <a:off x="4211519" y="1957395"/>
            <a:ext cx="2208335" cy="21605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11081" name="Text Box 9"/>
          <p:cNvSpPr txBox="1">
            <a:spLocks noChangeArrowheads="1"/>
          </p:cNvSpPr>
          <p:nvPr/>
        </p:nvSpPr>
        <p:spPr bwMode="auto">
          <a:xfrm>
            <a:off x="3370825" y="1149715"/>
            <a:ext cx="2392826" cy="4723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b">
            <a:noAutofit/>
          </a:bodyPr>
          <a:lstStyle/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lang="en-GB" sz="3200" b="1" dirty="0">
                <a:solidFill>
                  <a:schemeClr val="bg1"/>
                </a:solidFill>
                <a:ea typeface="新細明體" pitchFamily="18" charset="-120"/>
              </a:rPr>
              <a:t>F</a:t>
            </a:r>
            <a:r>
              <a:rPr lang="en-GB" sz="2400" b="1" dirty="0">
                <a:solidFill>
                  <a:srgbClr val="FFFF00"/>
                </a:solidFill>
                <a:ea typeface="新細明體" pitchFamily="18" charset="-120"/>
              </a:rPr>
              <a:t>ORM</a:t>
            </a:r>
          </a:p>
        </p:txBody>
      </p:sp>
      <p:sp>
        <p:nvSpPr>
          <p:cNvPr id="1411082" name="Text Box 10"/>
          <p:cNvSpPr txBox="1">
            <a:spLocks noChangeArrowheads="1"/>
          </p:cNvSpPr>
          <p:nvPr/>
        </p:nvSpPr>
        <p:spPr bwMode="auto">
          <a:xfrm>
            <a:off x="445683" y="4527756"/>
            <a:ext cx="2235426" cy="4723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lang="en-GB" sz="2800" b="1" dirty="0">
                <a:solidFill>
                  <a:schemeClr val="bg1"/>
                </a:solidFill>
                <a:ea typeface="新細明體" pitchFamily="18" charset="-120"/>
              </a:rPr>
              <a:t>F</a:t>
            </a:r>
            <a:r>
              <a:rPr lang="en-GB" sz="2400" b="1" dirty="0">
                <a:solidFill>
                  <a:srgbClr val="FFFF00"/>
                </a:solidFill>
                <a:ea typeface="新細明體" pitchFamily="18" charset="-120"/>
              </a:rPr>
              <a:t>UNCTION</a:t>
            </a:r>
            <a:endParaRPr lang="en-GB" sz="2400" b="1" i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11083" name="Text Box 11"/>
          <p:cNvSpPr txBox="1">
            <a:spLocks noChangeArrowheads="1"/>
          </p:cNvSpPr>
          <p:nvPr/>
        </p:nvSpPr>
        <p:spPr bwMode="auto">
          <a:xfrm>
            <a:off x="6411176" y="4527756"/>
            <a:ext cx="2231668" cy="4723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lang="en-GB" sz="2800" b="1" dirty="0">
                <a:solidFill>
                  <a:schemeClr val="bg1"/>
                </a:solidFill>
                <a:ea typeface="新細明體" pitchFamily="18" charset="-120"/>
              </a:rPr>
              <a:t>F</a:t>
            </a:r>
            <a:r>
              <a:rPr lang="en-GB" sz="2400" b="1" dirty="0">
                <a:solidFill>
                  <a:srgbClr val="FFFF00"/>
                </a:solidFill>
                <a:ea typeface="新細明體" pitchFamily="18" charset="-120"/>
              </a:rPr>
              <a:t>EELING</a:t>
            </a:r>
            <a:endParaRPr lang="en-GB" sz="2400" b="1" i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11084" name="Oval 12"/>
          <p:cNvSpPr>
            <a:spLocks noChangeArrowheads="1"/>
          </p:cNvSpPr>
          <p:nvPr/>
        </p:nvSpPr>
        <p:spPr bwMode="auto">
          <a:xfrm>
            <a:off x="4211516" y="2317757"/>
            <a:ext cx="720969" cy="1439863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11085" name="Oval 13"/>
          <p:cNvSpPr>
            <a:spLocks noChangeArrowheads="1"/>
          </p:cNvSpPr>
          <p:nvPr/>
        </p:nvSpPr>
        <p:spPr bwMode="auto">
          <a:xfrm rot="3772229">
            <a:off x="3851889" y="2946890"/>
            <a:ext cx="720725" cy="1440473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b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11086" name="Oval 14"/>
          <p:cNvSpPr>
            <a:spLocks noChangeArrowheads="1"/>
          </p:cNvSpPr>
          <p:nvPr/>
        </p:nvSpPr>
        <p:spPr bwMode="auto">
          <a:xfrm rot="-68438672">
            <a:off x="4571393" y="2946889"/>
            <a:ext cx="720725" cy="1440474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11087" name="Line 15"/>
          <p:cNvSpPr>
            <a:spLocks noChangeShapeType="1"/>
          </p:cNvSpPr>
          <p:nvPr/>
        </p:nvSpPr>
        <p:spPr bwMode="auto">
          <a:xfrm flipV="1">
            <a:off x="2743200" y="3724274"/>
            <a:ext cx="1216269" cy="790575"/>
          </a:xfrm>
          <a:prstGeom prst="line">
            <a:avLst/>
          </a:prstGeom>
          <a:ln w="76200">
            <a:headEnd type="triangle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88" name="Line 16"/>
          <p:cNvSpPr>
            <a:spLocks noChangeShapeType="1"/>
          </p:cNvSpPr>
          <p:nvPr/>
        </p:nvSpPr>
        <p:spPr bwMode="auto">
          <a:xfrm flipH="1" flipV="1">
            <a:off x="5265171" y="3760838"/>
            <a:ext cx="1049903" cy="754012"/>
          </a:xfrm>
          <a:prstGeom prst="line">
            <a:avLst/>
          </a:prstGeom>
          <a:ln w="76200">
            <a:headEnd type="triangle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89" name="Line 17"/>
          <p:cNvSpPr>
            <a:spLocks noChangeShapeType="1"/>
          </p:cNvSpPr>
          <p:nvPr/>
        </p:nvSpPr>
        <p:spPr bwMode="auto">
          <a:xfrm rot="180000">
            <a:off x="4526281" y="1614488"/>
            <a:ext cx="45719" cy="1063633"/>
          </a:xfrm>
          <a:prstGeom prst="line">
            <a:avLst/>
          </a:prstGeom>
          <a:ln w="76200">
            <a:headEnd type="triangle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93" name="Oval 21"/>
          <p:cNvSpPr>
            <a:spLocks noChangeArrowheads="1"/>
          </p:cNvSpPr>
          <p:nvPr/>
        </p:nvSpPr>
        <p:spPr bwMode="auto">
          <a:xfrm>
            <a:off x="4193931" y="3168650"/>
            <a:ext cx="740020" cy="70485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11095" name="Text Box 23"/>
          <p:cNvSpPr txBox="1">
            <a:spLocks noChangeArrowheads="1"/>
          </p:cNvSpPr>
          <p:nvPr/>
        </p:nvSpPr>
        <p:spPr bwMode="auto">
          <a:xfrm>
            <a:off x="5907354" y="3039034"/>
            <a:ext cx="2892066" cy="10284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GB" sz="4000" dirty="0" smtClean="0">
                <a:solidFill>
                  <a:schemeClr val="bg1">
                    <a:lumMod val="95000"/>
                  </a:schemeClr>
                </a:solidFill>
                <a:latin typeface="Jenkins v2.0" pitchFamily="2" charset="0"/>
                <a:ea typeface="新細明體" pitchFamily="18" charset="-120"/>
              </a:rPr>
              <a:t>an </a:t>
            </a:r>
            <a:r>
              <a:rPr kumimoji="1" lang="en-GB" sz="4000" b="1" dirty="0" smtClean="0">
                <a:solidFill>
                  <a:schemeClr val="bg1">
                    <a:lumMod val="95000"/>
                  </a:schemeClr>
                </a:solidFill>
                <a:latin typeface="Jenkins v2.0" pitchFamily="2" charset="0"/>
                <a:ea typeface="新細明體" pitchFamily="18" charset="-120"/>
              </a:rPr>
              <a:t>ETHOS</a:t>
            </a:r>
          </a:p>
          <a:p>
            <a:pPr algn="ctr">
              <a:lnSpc>
                <a:spcPts val="2500"/>
              </a:lnSpc>
            </a:pPr>
            <a:r>
              <a:rPr kumimoji="1" lang="en-GB" sz="4000" b="1" dirty="0" smtClean="0">
                <a:solidFill>
                  <a:schemeClr val="bg1">
                    <a:lumMod val="95000"/>
                  </a:schemeClr>
                </a:solidFill>
                <a:latin typeface="Jenkins v2.0" pitchFamily="2" charset="0"/>
                <a:ea typeface="新細明體" pitchFamily="18" charset="-120"/>
              </a:rPr>
              <a:t>FIT  </a:t>
            </a:r>
            <a:r>
              <a:rPr kumimoji="1" lang="en-GB" sz="4000" dirty="0" smtClean="0">
                <a:solidFill>
                  <a:schemeClr val="bg1">
                    <a:lumMod val="95000"/>
                  </a:schemeClr>
                </a:solidFill>
                <a:latin typeface="Jenkins v2.0" pitchFamily="2" charset="0"/>
                <a:ea typeface="新細明體" pitchFamily="18" charset="-120"/>
              </a:rPr>
              <a:t>for  </a:t>
            </a:r>
            <a:r>
              <a:rPr kumimoji="1" lang="en-GB" sz="4000" b="1" dirty="0" smtClean="0">
                <a:solidFill>
                  <a:schemeClr val="bg1">
                    <a:lumMod val="95000"/>
                  </a:schemeClr>
                </a:solidFill>
                <a:latin typeface="Jenkins v2.0" pitchFamily="2" charset="0"/>
                <a:ea typeface="新細明體" pitchFamily="18" charset="-120"/>
              </a:rPr>
              <a:t>LIFE!</a:t>
            </a:r>
            <a:endParaRPr kumimoji="1" lang="en-GB" sz="4000" b="1" dirty="0">
              <a:solidFill>
                <a:schemeClr val="bg1">
                  <a:lumMod val="95000"/>
                </a:schemeClr>
              </a:solidFill>
              <a:latin typeface="Jenkins v2.0" pitchFamily="2" charset="0"/>
              <a:ea typeface="新細明體" pitchFamily="18" charset="-120"/>
            </a:endParaRPr>
          </a:p>
        </p:txBody>
      </p:sp>
      <p:sp>
        <p:nvSpPr>
          <p:cNvPr id="1411096" name="Line 24"/>
          <p:cNvSpPr>
            <a:spLocks noChangeShapeType="1"/>
          </p:cNvSpPr>
          <p:nvPr/>
        </p:nvSpPr>
        <p:spPr bwMode="auto">
          <a:xfrm rot="10800000">
            <a:off x="4557346" y="3554417"/>
            <a:ext cx="0" cy="674687"/>
          </a:xfrm>
          <a:prstGeom prst="line">
            <a:avLst/>
          </a:prstGeom>
          <a:ln w="76200">
            <a:headEnd type="triangle" w="med" len="med"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97" name="Line 25"/>
          <p:cNvSpPr>
            <a:spLocks noChangeShapeType="1"/>
          </p:cNvSpPr>
          <p:nvPr/>
        </p:nvSpPr>
        <p:spPr bwMode="auto">
          <a:xfrm rot="10800000">
            <a:off x="3927234" y="3082925"/>
            <a:ext cx="630115" cy="495300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98" name="Line 26"/>
          <p:cNvSpPr>
            <a:spLocks noChangeShapeType="1"/>
          </p:cNvSpPr>
          <p:nvPr/>
        </p:nvSpPr>
        <p:spPr bwMode="auto">
          <a:xfrm rot="10800000" flipH="1">
            <a:off x="4557346" y="3082932"/>
            <a:ext cx="586154" cy="493713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2" name="Group 35"/>
          <p:cNvGrpSpPr/>
          <p:nvPr/>
        </p:nvGrpSpPr>
        <p:grpSpPr>
          <a:xfrm>
            <a:off x="1477512" y="4721289"/>
            <a:ext cx="1363141" cy="663385"/>
            <a:chOff x="1309668" y="4967468"/>
            <a:chExt cx="1363141" cy="663385"/>
          </a:xfrm>
        </p:grpSpPr>
        <p:sp>
          <p:nvSpPr>
            <p:cNvPr id="28" name="TextBox 8"/>
            <p:cNvSpPr txBox="1"/>
            <p:nvPr/>
          </p:nvSpPr>
          <p:spPr>
            <a:xfrm rot="20812530">
              <a:off x="1309668" y="5201427"/>
              <a:ext cx="1196170" cy="429426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Jenkins v2.0" pitchFamily="2" charset="0"/>
                </a:rPr>
                <a:t>“needs”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239453" y="4967468"/>
              <a:ext cx="433356" cy="410547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6199061" y="4750302"/>
            <a:ext cx="1348605" cy="645693"/>
            <a:chOff x="6349000" y="4974956"/>
            <a:chExt cx="1348605" cy="645693"/>
          </a:xfrm>
        </p:grpSpPr>
        <p:sp>
          <p:nvSpPr>
            <p:cNvPr id="31" name="TextBox 8"/>
            <p:cNvSpPr txBox="1"/>
            <p:nvPr/>
          </p:nvSpPr>
          <p:spPr>
            <a:xfrm rot="495889">
              <a:off x="6349000" y="5165798"/>
              <a:ext cx="1348605" cy="454851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GB" sz="3200" dirty="0" smtClean="0">
                  <a:latin typeface="Jenkins v2.0" pitchFamily="2" charset="0"/>
                </a:rPr>
                <a:t>“desires”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443019" y="4974956"/>
              <a:ext cx="347472" cy="31089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en-GB"/>
            </a:p>
          </p:txBody>
        </p:sp>
      </p:grpSp>
      <p:grpSp>
        <p:nvGrpSpPr>
          <p:cNvPr id="4" name="Group 35"/>
          <p:cNvGrpSpPr/>
          <p:nvPr/>
        </p:nvGrpSpPr>
        <p:grpSpPr>
          <a:xfrm>
            <a:off x="5029474" y="1184991"/>
            <a:ext cx="1807492" cy="585629"/>
            <a:chOff x="5630789" y="686311"/>
            <a:chExt cx="1631365" cy="585629"/>
          </a:xfrm>
        </p:grpSpPr>
        <p:sp>
          <p:nvSpPr>
            <p:cNvPr id="33" name="TextBox 8"/>
            <p:cNvSpPr txBox="1"/>
            <p:nvPr/>
          </p:nvSpPr>
          <p:spPr>
            <a:xfrm rot="20920949">
              <a:off x="5826317" y="686311"/>
              <a:ext cx="1435837" cy="454851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GB" sz="3200" dirty="0" smtClean="0">
                  <a:latin typeface="Jenkins v2.0" pitchFamily="2" charset="0"/>
                </a:rPr>
                <a:t>“fulfilment”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630789" y="931929"/>
              <a:ext cx="343621" cy="340011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en-GB"/>
            </a:p>
          </p:txBody>
        </p:sp>
      </p:grpSp>
      <p:sp>
        <p:nvSpPr>
          <p:cNvPr id="37" name="Line 15"/>
          <p:cNvSpPr>
            <a:spLocks noChangeShapeType="1"/>
          </p:cNvSpPr>
          <p:nvPr/>
        </p:nvSpPr>
        <p:spPr bwMode="auto">
          <a:xfrm rot="10800000">
            <a:off x="4572000" y="4949710"/>
            <a:ext cx="0" cy="944541"/>
          </a:xfrm>
          <a:prstGeom prst="line">
            <a:avLst/>
          </a:prstGeom>
          <a:ln w="76200">
            <a:headEnd type="triangle" w="med" len="med"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80147" tIns="40074" rIns="80147" bIns="40074"/>
          <a:lstStyle/>
          <a:p>
            <a:endParaRPr lang="en-GB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3412306" y="5842417"/>
            <a:ext cx="2309864" cy="51900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87261" tIns="43631" rIns="87261" bIns="43631">
            <a:spAutoFit/>
          </a:bodyPr>
          <a:lstStyle/>
          <a:p>
            <a:pPr algn="ctr" defTabSz="872436">
              <a:spcBef>
                <a:spcPct val="50000"/>
              </a:spcBef>
            </a:pPr>
            <a:r>
              <a:rPr lang="en-GB" altLang="zh-TW" sz="28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P</a:t>
            </a:r>
            <a:r>
              <a:rPr lang="en-GB" altLang="zh-TW" sz="2300" b="1" i="1" dirty="0">
                <a:solidFill>
                  <a:srgbClr val="FFC000"/>
                </a:solidFill>
                <a:latin typeface="Arial" charset="0"/>
                <a:cs typeface="Arial" charset="0"/>
              </a:rPr>
              <a:t>RODUCT</a:t>
            </a: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840658" y="1941866"/>
            <a:ext cx="1809147" cy="58055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87261" tIns="43631" rIns="87261" bIns="43631">
            <a:spAutoFit/>
          </a:bodyPr>
          <a:lstStyle/>
          <a:p>
            <a:pPr algn="r" defTabSz="872436">
              <a:spcBef>
                <a:spcPct val="50000"/>
              </a:spcBef>
            </a:pPr>
            <a:r>
              <a:rPr lang="en-GB" altLang="zh-TW" sz="32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P</a:t>
            </a:r>
            <a:r>
              <a:rPr lang="en-GB" altLang="zh-TW" sz="2300" b="1" i="1" dirty="0">
                <a:solidFill>
                  <a:srgbClr val="FFC000"/>
                </a:solidFill>
                <a:latin typeface="Arial" charset="0"/>
                <a:cs typeface="Arial" charset="0"/>
              </a:rPr>
              <a:t>ROCESS</a:t>
            </a:r>
          </a:p>
        </p:txBody>
      </p:sp>
      <p:sp>
        <p:nvSpPr>
          <p:cNvPr id="40" name="Line 25"/>
          <p:cNvSpPr>
            <a:spLocks noChangeShapeType="1"/>
          </p:cNvSpPr>
          <p:nvPr/>
        </p:nvSpPr>
        <p:spPr bwMode="auto">
          <a:xfrm rot="10800000">
            <a:off x="2655236" y="2198159"/>
            <a:ext cx="726253" cy="583139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80147" tIns="40074" rIns="80147" bIns="40074"/>
          <a:lstStyle/>
          <a:p>
            <a:endParaRPr lang="en-GB"/>
          </a:p>
        </p:txBody>
      </p:sp>
      <p:sp>
        <p:nvSpPr>
          <p:cNvPr id="41" name="Text Box 26"/>
          <p:cNvSpPr txBox="1">
            <a:spLocks noChangeArrowheads="1"/>
          </p:cNvSpPr>
          <p:nvPr/>
        </p:nvSpPr>
        <p:spPr bwMode="auto">
          <a:xfrm>
            <a:off x="6458902" y="1956265"/>
            <a:ext cx="1578970" cy="51900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87261" tIns="43631" rIns="87261" bIns="43631">
            <a:spAutoFit/>
          </a:bodyPr>
          <a:lstStyle/>
          <a:p>
            <a:pPr defTabSz="872436">
              <a:spcBef>
                <a:spcPct val="50000"/>
              </a:spcBef>
            </a:pPr>
            <a:r>
              <a:rPr lang="en-GB" altLang="zh-TW" sz="28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P</a:t>
            </a:r>
            <a:r>
              <a:rPr lang="en-GB" altLang="zh-TW" sz="2300" b="1" i="1" dirty="0">
                <a:solidFill>
                  <a:srgbClr val="FFC000"/>
                </a:solidFill>
                <a:latin typeface="Arial" charset="0"/>
                <a:cs typeface="Arial" charset="0"/>
              </a:rPr>
              <a:t>EOPLE</a:t>
            </a:r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 rot="10800000" flipH="1">
            <a:off x="5584682" y="2162163"/>
            <a:ext cx="771050" cy="609056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80147" tIns="40074" rIns="80147" bIns="40074"/>
          <a:lstStyle/>
          <a:p>
            <a:endParaRPr lang="en-GB"/>
          </a:p>
        </p:txBody>
      </p:sp>
      <p:sp>
        <p:nvSpPr>
          <p:cNvPr id="1411094" name="Line 22"/>
          <p:cNvSpPr>
            <a:spLocks noChangeShapeType="1"/>
          </p:cNvSpPr>
          <p:nvPr/>
        </p:nvSpPr>
        <p:spPr bwMode="auto">
          <a:xfrm rot="10920000" flipV="1">
            <a:off x="4572000" y="3554361"/>
            <a:ext cx="1312606" cy="50858"/>
          </a:xfrm>
          <a:prstGeom prst="line">
            <a:avLst/>
          </a:prstGeom>
          <a:ln w="127000">
            <a:solidFill>
              <a:srgbClr val="FFFF0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52" name="Group 25"/>
          <p:cNvGrpSpPr/>
          <p:nvPr/>
        </p:nvGrpSpPr>
        <p:grpSpPr>
          <a:xfrm rot="726054">
            <a:off x="5087432" y="5244386"/>
            <a:ext cx="3559195" cy="780538"/>
            <a:chOff x="5370785" y="2666222"/>
            <a:chExt cx="3163935" cy="665918"/>
          </a:xfrm>
        </p:grpSpPr>
        <p:sp>
          <p:nvSpPr>
            <p:cNvPr id="53" name="TextBox 17"/>
            <p:cNvSpPr txBox="1"/>
            <p:nvPr/>
          </p:nvSpPr>
          <p:spPr>
            <a:xfrm rot="21306725">
              <a:off x="5370785" y="2830003"/>
              <a:ext cx="3163935" cy="50213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b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>
                <a:lnSpc>
                  <a:spcPts val="2000"/>
                </a:lnSpc>
              </a:pPr>
              <a:r>
                <a:rPr lang="en-GB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Quality-of-Life</a:t>
              </a:r>
              <a:endPara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288455" y="2666222"/>
              <a:ext cx="366249" cy="32800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25"/>
          <p:cNvGrpSpPr/>
          <p:nvPr/>
        </p:nvGrpSpPr>
        <p:grpSpPr>
          <a:xfrm>
            <a:off x="236083" y="850229"/>
            <a:ext cx="3411059" cy="830997"/>
            <a:chOff x="-1076639" y="1402414"/>
            <a:chExt cx="3411059" cy="830997"/>
          </a:xfrm>
        </p:grpSpPr>
        <p:sp>
          <p:nvSpPr>
            <p:cNvPr id="56" name="TextBox 55"/>
            <p:cNvSpPr txBox="1"/>
            <p:nvPr/>
          </p:nvSpPr>
          <p:spPr>
            <a:xfrm rot="236149">
              <a:off x="-1076639" y="1402414"/>
              <a:ext cx="3411059" cy="8309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GB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Meaning-of -Life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1932048" y="1666425"/>
              <a:ext cx="366249" cy="328009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47"/>
          <p:cNvGrpSpPr/>
          <p:nvPr/>
        </p:nvGrpSpPr>
        <p:grpSpPr>
          <a:xfrm>
            <a:off x="575091" y="5264041"/>
            <a:ext cx="3429138" cy="817068"/>
            <a:chOff x="3211484" y="2131830"/>
            <a:chExt cx="3429138" cy="81706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9" name="Folded Corner 58"/>
            <p:cNvSpPr/>
            <p:nvPr/>
          </p:nvSpPr>
          <p:spPr>
            <a:xfrm rot="20776965">
              <a:off x="3211484" y="2226594"/>
              <a:ext cx="3429138" cy="722304"/>
            </a:xfrm>
            <a:prstGeom prst="folded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bIns="0" rtlCol="0" anchor="b"/>
            <a:lstStyle/>
            <a:p>
              <a:pPr algn="ctr">
                <a:lnSpc>
                  <a:spcPts val="2500"/>
                </a:lnSpc>
              </a:pPr>
              <a:r>
                <a:rPr lang="en-US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Purpose-of-Life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4651805" y="2131830"/>
              <a:ext cx="447869" cy="408971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1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41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41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41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6" presetClass="entr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000"/>
                                        <p:tgtEl>
                                          <p:spTgt spid="141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41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1000"/>
                                        <p:tgtEl>
                                          <p:spTgt spid="141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1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141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41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0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41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141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500"/>
                            </p:stCondLst>
                            <p:childTnLst>
                              <p:par>
                                <p:cTn id="9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15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1081" grpId="1" animBg="1"/>
      <p:bldP spid="1411087" grpId="0" animBg="1"/>
      <p:bldP spid="1411088" grpId="0" animBg="1"/>
      <p:bldP spid="1411089" grpId="0" animBg="1"/>
      <p:bldP spid="1411093" grpId="0" animBg="1"/>
      <p:bldP spid="1411095" grpId="0" animBg="1"/>
      <p:bldP spid="1411096" grpId="0" animBg="1"/>
      <p:bldP spid="1411097" grpId="0" animBg="1"/>
      <p:bldP spid="1411098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14110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Oval 2"/>
          <p:cNvSpPr>
            <a:spLocks noChangeArrowheads="1"/>
          </p:cNvSpPr>
          <p:nvPr/>
        </p:nvSpPr>
        <p:spPr bwMode="auto">
          <a:xfrm rot="10800000" flipV="1">
            <a:off x="2724151" y="2559050"/>
            <a:ext cx="2208334" cy="21605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9156" name="Oval 3"/>
          <p:cNvSpPr>
            <a:spLocks noChangeArrowheads="1"/>
          </p:cNvSpPr>
          <p:nvPr/>
        </p:nvSpPr>
        <p:spPr bwMode="auto">
          <a:xfrm rot="10800000" flipV="1">
            <a:off x="3467129" y="3819525"/>
            <a:ext cx="2208335" cy="21605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9157" name="Oval 4"/>
          <p:cNvSpPr>
            <a:spLocks noChangeArrowheads="1"/>
          </p:cNvSpPr>
          <p:nvPr/>
        </p:nvSpPr>
        <p:spPr bwMode="auto">
          <a:xfrm rot="10800000" flipV="1">
            <a:off x="4211544" y="2559050"/>
            <a:ext cx="2208335" cy="21605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3442962" y="4683178"/>
            <a:ext cx="2248552" cy="106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2500"/>
              </a:lnSpc>
            </a:pPr>
            <a:r>
              <a:rPr lang="en-US" altLang="zh-TW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Technic makes Products</a:t>
            </a:r>
            <a:endParaRPr lang="en-US" altLang="zh-TW" sz="24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1385455" y="2971797"/>
            <a:ext cx="16866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altLang="zh-TW" sz="2400" dirty="0" smtClean="0">
                <a:solidFill>
                  <a:srgbClr val="FF0000"/>
                </a:solidFill>
              </a:rPr>
              <a:t>Service</a:t>
            </a:r>
          </a:p>
          <a:p>
            <a:pPr algn="ctr" eaLnBrk="0" hangingPunct="0"/>
            <a:r>
              <a:rPr lang="en-GB" altLang="zh-TW" sz="2400" dirty="0" smtClean="0">
                <a:solidFill>
                  <a:srgbClr val="FF0000"/>
                </a:solidFill>
              </a:rPr>
              <a:t>Helps People 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5649087" y="3017550"/>
            <a:ext cx="24852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zh-TW" sz="2400" dirty="0" smtClean="0">
                <a:solidFill>
                  <a:srgbClr val="66FF33"/>
                </a:solidFill>
              </a:rPr>
              <a:t>People Experience</a:t>
            </a:r>
          </a:p>
          <a:p>
            <a:pPr algn="ctr" eaLnBrk="0" hangingPunct="0"/>
            <a:r>
              <a:rPr lang="en-GB" altLang="zh-TW" sz="2400" dirty="0" smtClean="0">
                <a:solidFill>
                  <a:srgbClr val="66FF33"/>
                </a:solidFill>
              </a:rPr>
              <a:t>Meaning</a:t>
            </a:r>
            <a:endParaRPr lang="en-GB" altLang="zh-TW" sz="2400" dirty="0">
              <a:solidFill>
                <a:srgbClr val="66FF33"/>
              </a:solidFill>
            </a:endParaRPr>
          </a:p>
        </p:txBody>
      </p:sp>
      <p:sp>
        <p:nvSpPr>
          <p:cNvPr id="1148936" name="Oval 8"/>
          <p:cNvSpPr>
            <a:spLocks noChangeArrowheads="1"/>
          </p:cNvSpPr>
          <p:nvPr/>
        </p:nvSpPr>
        <p:spPr bwMode="auto">
          <a:xfrm rot="3772229">
            <a:off x="3851914" y="3548580"/>
            <a:ext cx="720725" cy="1440473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148937" name="Oval 9"/>
          <p:cNvSpPr>
            <a:spLocks noChangeArrowheads="1"/>
          </p:cNvSpPr>
          <p:nvPr/>
        </p:nvSpPr>
        <p:spPr bwMode="auto">
          <a:xfrm rot="-3638672">
            <a:off x="4571418" y="3548551"/>
            <a:ext cx="720725" cy="1440474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148939" name="Text Box 11"/>
          <p:cNvSpPr txBox="1">
            <a:spLocks noChangeArrowheads="1"/>
          </p:cNvSpPr>
          <p:nvPr/>
        </p:nvSpPr>
        <p:spPr bwMode="auto">
          <a:xfrm>
            <a:off x="3263412" y="1447803"/>
            <a:ext cx="2589334" cy="91050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Branding</a:t>
            </a:r>
            <a:endParaRPr lang="en-GB" altLang="zh-TW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2000" i="1" dirty="0" smtClean="0">
                <a:solidFill>
                  <a:schemeClr val="tx2"/>
                </a:solidFill>
              </a:rPr>
              <a:t>life: "sense"</a:t>
            </a:r>
            <a:endParaRPr lang="en-GB" altLang="zh-TW" sz="2000" i="1" dirty="0">
              <a:solidFill>
                <a:schemeClr val="tx2"/>
              </a:solidFill>
            </a:endParaRPr>
          </a:p>
        </p:txBody>
      </p:sp>
      <p:sp>
        <p:nvSpPr>
          <p:cNvPr id="1148940" name="Text Box 12"/>
          <p:cNvSpPr txBox="1">
            <a:spLocks noChangeArrowheads="1"/>
          </p:cNvSpPr>
          <p:nvPr/>
        </p:nvSpPr>
        <p:spPr bwMode="auto">
          <a:xfrm>
            <a:off x="252046" y="4719695"/>
            <a:ext cx="3135923" cy="91050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Advertising</a:t>
            </a:r>
            <a:endParaRPr lang="en-GB" altLang="zh-TW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2000" i="1" dirty="0" smtClean="0">
                <a:solidFill>
                  <a:schemeClr val="tx2"/>
                </a:solidFill>
              </a:rPr>
              <a:t>change: "speed"</a:t>
            </a:r>
            <a:endParaRPr lang="en-GB" altLang="zh-TW" sz="2000" i="1" dirty="0">
              <a:solidFill>
                <a:schemeClr val="tx2"/>
              </a:solidFill>
            </a:endParaRPr>
          </a:p>
        </p:txBody>
      </p:sp>
      <p:sp>
        <p:nvSpPr>
          <p:cNvPr id="1148941" name="Text Box 13"/>
          <p:cNvSpPr txBox="1">
            <a:spLocks noChangeArrowheads="1"/>
          </p:cNvSpPr>
          <p:nvPr/>
        </p:nvSpPr>
        <p:spPr bwMode="auto">
          <a:xfrm>
            <a:off x="5885962" y="4719695"/>
            <a:ext cx="2508738" cy="91050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Marketing</a:t>
            </a:r>
            <a:endParaRPr lang="en-GB" altLang="zh-TW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2000" i="1" dirty="0" smtClean="0">
                <a:solidFill>
                  <a:schemeClr val="tx2"/>
                </a:solidFill>
              </a:rPr>
              <a:t>emotions: "style"</a:t>
            </a:r>
            <a:endParaRPr lang="en-GB" altLang="zh-TW" sz="2000" i="1" dirty="0">
              <a:solidFill>
                <a:schemeClr val="tx2"/>
              </a:solidFill>
            </a:endParaRPr>
          </a:p>
        </p:txBody>
      </p:sp>
      <p:sp>
        <p:nvSpPr>
          <p:cNvPr id="49167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9524"/>
            <a:ext cx="9144000" cy="89852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zh-TW" dirty="0" smtClean="0">
                <a:latin typeface="Century Gothic" pitchFamily="34" charset="0"/>
              </a:rPr>
              <a:t>communicating </a:t>
            </a:r>
            <a:r>
              <a:rPr lang="en-GB" altLang="zh-TW" b="1" dirty="0" smtClean="0">
                <a:latin typeface="Century Gothic" pitchFamily="34" charset="0"/>
              </a:rPr>
              <a:t>PF-values</a:t>
            </a:r>
            <a:r>
              <a:rPr lang="en-GB" altLang="zh-TW" baseline="-25000" dirty="0" smtClean="0">
                <a:latin typeface="Century Gothic" pitchFamily="34" charset="0"/>
              </a:rPr>
              <a:t>®</a:t>
            </a:r>
          </a:p>
        </p:txBody>
      </p:sp>
      <p:sp>
        <p:nvSpPr>
          <p:cNvPr id="1148946" name="Oval 18"/>
          <p:cNvSpPr>
            <a:spLocks noChangeArrowheads="1"/>
          </p:cNvSpPr>
          <p:nvPr/>
        </p:nvSpPr>
        <p:spPr bwMode="auto">
          <a:xfrm>
            <a:off x="4211516" y="2919413"/>
            <a:ext cx="720969" cy="1439862"/>
          </a:xfrm>
          <a:prstGeom prst="ellipse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148938" name="Text Box 10"/>
          <p:cNvSpPr txBox="1">
            <a:spLocks noChangeArrowheads="1"/>
          </p:cNvSpPr>
          <p:nvPr/>
        </p:nvSpPr>
        <p:spPr bwMode="auto">
          <a:xfrm>
            <a:off x="3631223" y="3740887"/>
            <a:ext cx="1824404" cy="7263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kumimoji="1" lang="en-GB" altLang="zh-TW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VALUES</a:t>
            </a:r>
            <a:endParaRPr kumimoji="1" lang="en-GB" altLang="zh-TW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48943" name="Line 15"/>
          <p:cNvSpPr>
            <a:spLocks noChangeShapeType="1"/>
          </p:cNvSpPr>
          <p:nvPr/>
        </p:nvSpPr>
        <p:spPr bwMode="auto">
          <a:xfrm flipH="1">
            <a:off x="3134487" y="4349807"/>
            <a:ext cx="816219" cy="606425"/>
          </a:xfrm>
          <a:prstGeom prst="line">
            <a:avLst/>
          </a:prstGeom>
          <a:noFill/>
          <a:ln w="76200">
            <a:solidFill>
              <a:schemeClr val="accent6">
                <a:lumMod val="50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48944" name="Line 16"/>
          <p:cNvSpPr>
            <a:spLocks noChangeShapeType="1"/>
          </p:cNvSpPr>
          <p:nvPr/>
        </p:nvSpPr>
        <p:spPr bwMode="auto">
          <a:xfrm>
            <a:off x="5117151" y="4319588"/>
            <a:ext cx="817685" cy="569912"/>
          </a:xfrm>
          <a:prstGeom prst="line">
            <a:avLst/>
          </a:prstGeom>
          <a:noFill/>
          <a:ln w="76200">
            <a:solidFill>
              <a:schemeClr val="accent6">
                <a:lumMod val="50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48945" name="Line 17"/>
          <p:cNvSpPr>
            <a:spLocks noChangeShapeType="1"/>
          </p:cNvSpPr>
          <p:nvPr/>
        </p:nvSpPr>
        <p:spPr bwMode="auto">
          <a:xfrm>
            <a:off x="4570535" y="2438400"/>
            <a:ext cx="0" cy="1474788"/>
          </a:xfrm>
          <a:prstGeom prst="line">
            <a:avLst/>
          </a:prstGeom>
          <a:noFill/>
          <a:ln w="7620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25"/>
          <p:cNvGrpSpPr/>
          <p:nvPr/>
        </p:nvGrpSpPr>
        <p:grpSpPr>
          <a:xfrm>
            <a:off x="6749997" y="5325333"/>
            <a:ext cx="2068816" cy="1384750"/>
            <a:chOff x="6389165" y="2316951"/>
            <a:chExt cx="1839067" cy="1181404"/>
          </a:xfrm>
        </p:grpSpPr>
        <p:sp>
          <p:nvSpPr>
            <p:cNvPr id="23" name="TextBox 17"/>
            <p:cNvSpPr txBox="1"/>
            <p:nvPr/>
          </p:nvSpPr>
          <p:spPr>
            <a:xfrm rot="21306725">
              <a:off x="6389165" y="2565930"/>
              <a:ext cx="1839067" cy="932425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>
                <a:lnSpc>
                  <a:spcPts val="3000"/>
                </a:lnSpc>
              </a:pPr>
              <a:r>
                <a:rPr lang="en-GB" sz="4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ENGAGE</a:t>
              </a:r>
            </a:p>
            <a:p>
              <a:pPr algn="ctr" eaLnBrk="0">
                <a:lnSpc>
                  <a:spcPts val="3000"/>
                </a:lnSpc>
              </a:pPr>
              <a:r>
                <a:rPr lang="en-GB" sz="4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excite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7670196" y="2316951"/>
              <a:ext cx="366249" cy="32800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4148724" y="5709313"/>
            <a:ext cx="1670279" cy="836959"/>
            <a:chOff x="2867367" y="5800324"/>
            <a:chExt cx="1227836" cy="1053226"/>
          </a:xfrm>
        </p:grpSpPr>
        <p:sp>
          <p:nvSpPr>
            <p:cNvPr id="24" name="TextBox 23"/>
            <p:cNvSpPr txBox="1"/>
            <p:nvPr/>
          </p:nvSpPr>
          <p:spPr>
            <a:xfrm rot="162449">
              <a:off x="2980849" y="5800324"/>
              <a:ext cx="1114354" cy="10532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Jenkins v2.0" pitchFamily="2" charset="0"/>
                </a:rPr>
                <a:t>PRICE (money ) </a:t>
              </a:r>
              <a:endParaRPr lang="en-GB" sz="2800" b="1" dirty="0">
                <a:solidFill>
                  <a:srgbClr val="C00000"/>
                </a:solidFill>
                <a:latin typeface="Jenkins v2.0" pitchFamily="2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867367" y="5945714"/>
              <a:ext cx="293489" cy="502407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324473" y="5395298"/>
            <a:ext cx="1720031" cy="1182803"/>
            <a:chOff x="796504" y="1022858"/>
            <a:chExt cx="1720031" cy="1182803"/>
          </a:xfrm>
        </p:grpSpPr>
        <p:sp>
          <p:nvSpPr>
            <p:cNvPr id="28" name="TextBox 27"/>
            <p:cNvSpPr txBox="1"/>
            <p:nvPr/>
          </p:nvSpPr>
          <p:spPr>
            <a:xfrm rot="220150">
              <a:off x="851014" y="1213875"/>
              <a:ext cx="1665521" cy="9917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lnSpc>
                  <a:spcPts val="3000"/>
                </a:lnSpc>
              </a:pPr>
              <a:r>
                <a:rPr lang="en-GB" sz="4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ENABLE</a:t>
              </a:r>
            </a:p>
            <a:p>
              <a:pPr algn="ctr">
                <a:lnSpc>
                  <a:spcPts val="3000"/>
                </a:lnSpc>
              </a:pPr>
              <a:r>
                <a:rPr lang="en-GB" sz="4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efficient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96504" y="1022858"/>
              <a:ext cx="366249" cy="328009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29"/>
          <p:cNvGrpSpPr/>
          <p:nvPr/>
        </p:nvGrpSpPr>
        <p:grpSpPr>
          <a:xfrm>
            <a:off x="3571718" y="2135069"/>
            <a:ext cx="2021329" cy="1185080"/>
            <a:chOff x="7001698" y="905648"/>
            <a:chExt cx="2021329" cy="11850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1" name="TextBox 30"/>
            <p:cNvSpPr txBox="1"/>
            <p:nvPr/>
          </p:nvSpPr>
          <p:spPr>
            <a:xfrm rot="21306725">
              <a:off x="7001698" y="1111530"/>
              <a:ext cx="1924914" cy="979198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b">
              <a:noAutofit/>
            </a:bodyPr>
            <a:lstStyle/>
            <a:p>
              <a:pPr algn="ctr">
                <a:lnSpc>
                  <a:spcPts val="3000"/>
                </a:lnSpc>
              </a:pPr>
              <a:r>
                <a:rPr lang="en-GB" sz="4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EMPOWER</a:t>
              </a:r>
            </a:p>
            <a:p>
              <a:pPr algn="ctr">
                <a:lnSpc>
                  <a:spcPts val="3000"/>
                </a:lnSpc>
              </a:pPr>
              <a:r>
                <a:rPr lang="en-GB" sz="4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ethical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656778" y="905648"/>
              <a:ext cx="366249" cy="32800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27"/>
          <p:cNvGrpSpPr/>
          <p:nvPr/>
        </p:nvGrpSpPr>
        <p:grpSpPr>
          <a:xfrm>
            <a:off x="5658869" y="1526099"/>
            <a:ext cx="2292866" cy="836959"/>
            <a:chOff x="2867367" y="5818839"/>
            <a:chExt cx="1685505" cy="1053226"/>
          </a:xfrm>
        </p:grpSpPr>
        <p:sp>
          <p:nvSpPr>
            <p:cNvPr id="34" name="TextBox 33"/>
            <p:cNvSpPr txBox="1"/>
            <p:nvPr/>
          </p:nvSpPr>
          <p:spPr>
            <a:xfrm rot="162449">
              <a:off x="2980594" y="5818839"/>
              <a:ext cx="1572278" cy="10532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Jenkins v2.0" pitchFamily="2" charset="0"/>
                </a:rPr>
                <a:t>PROSPERITY (happiness )</a:t>
              </a:r>
              <a:endParaRPr lang="en-GB" sz="2800" b="1" dirty="0">
                <a:solidFill>
                  <a:srgbClr val="C00000"/>
                </a:solidFill>
                <a:latin typeface="Jenkins v2.0" pitchFamily="2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867367" y="5945714"/>
              <a:ext cx="293489" cy="502407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4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4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4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4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4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4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4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4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5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500"/>
                            </p:stCondLst>
                            <p:childTnLst>
                              <p:par>
                                <p:cTn id="54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500"/>
                            </p:stCondLst>
                            <p:childTnLst>
                              <p:par>
                                <p:cTn id="6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36" grpId="0" animBg="1"/>
      <p:bldP spid="1148937" grpId="0" animBg="1"/>
      <p:bldP spid="1148939" grpId="0" animBg="1"/>
      <p:bldP spid="1148940" grpId="0" animBg="1"/>
      <p:bldP spid="1148941" grpId="0" animBg="1"/>
      <p:bldP spid="1148946" grpId="0" animBg="1"/>
      <p:bldP spid="1148938" grpId="0" animBg="1"/>
      <p:bldP spid="1148943" grpId="0" animBg="1"/>
      <p:bldP spid="1148944" grpId="0" animBg="1"/>
      <p:bldP spid="11489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>
            <a:noAutofit/>
          </a:bodyPr>
          <a:lstStyle/>
          <a:p>
            <a:r>
              <a:rPr lang="en-GB" sz="3600" b="1" dirty="0"/>
              <a:t>management strategies </a:t>
            </a:r>
            <a:r>
              <a:rPr lang="en-GB" sz="3600" dirty="0"/>
              <a:t>from the heart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 rot="10800000" flipV="1">
            <a:off x="2687204" y="2126095"/>
            <a:ext cx="2208213" cy="2160588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 rot="10800000" flipV="1">
            <a:off x="3430154" y="3386570"/>
            <a:ext cx="2208213" cy="2160588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 rot="10800000" flipV="1">
            <a:off x="4174692" y="2126095"/>
            <a:ext cx="2208212" cy="2160588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516739" y="1571610"/>
            <a:ext cx="2043334" cy="43499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b">
            <a:no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2400" b="1" i="1" dirty="0">
                <a:solidFill>
                  <a:schemeClr val="bg1"/>
                </a:solidFill>
                <a:ea typeface="新細明體" charset="-120"/>
              </a:rPr>
              <a:t>empower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29917" y="4513681"/>
            <a:ext cx="1384300" cy="43499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2400" b="1" i="1" dirty="0">
                <a:solidFill>
                  <a:schemeClr val="bg1"/>
                </a:solidFill>
                <a:ea typeface="新細明體" charset="-120"/>
              </a:rPr>
              <a:t>enable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065404" y="4502854"/>
            <a:ext cx="1501776" cy="43499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b">
            <a:no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2400" b="1" i="1" dirty="0">
                <a:solidFill>
                  <a:schemeClr val="bg1"/>
                </a:solidFill>
                <a:ea typeface="新細明體" charset="-120"/>
              </a:rPr>
              <a:t>engage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4174692" y="2486458"/>
            <a:ext cx="720725" cy="1439862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en-US">
              <a:solidFill>
                <a:schemeClr val="hlink"/>
              </a:solidFill>
              <a:ea typeface="新細明體" charset="-120"/>
            </a:endParaRP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 rot="3772229">
            <a:off x="3815123" y="3115901"/>
            <a:ext cx="720725" cy="1439863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zh-TW" altLang="en-US">
              <a:solidFill>
                <a:schemeClr val="hlink"/>
              </a:solidFill>
              <a:ea typeface="新細明體" charset="-120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 rot="-68438672">
            <a:off x="4534260" y="3115902"/>
            <a:ext cx="720725" cy="1439862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zh-TW" altLang="en-US">
              <a:solidFill>
                <a:schemeClr val="hlink"/>
              </a:solidFill>
              <a:ea typeface="新細明體" charset="-12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29063" y="3561195"/>
            <a:ext cx="126523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ETHOS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677010" y="5253266"/>
            <a:ext cx="1725613" cy="90054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b">
            <a:noAutofit/>
          </a:bodyPr>
          <a:lstStyle/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en-GB" altLang="zh-TW" sz="2400" b="1" dirty="0">
                <a:solidFill>
                  <a:schemeClr val="bg1"/>
                </a:solidFill>
                <a:ea typeface="新細明體" charset="-120"/>
              </a:rPr>
              <a:t>ACTION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en-GB" altLang="zh-TW" sz="2400" b="1" dirty="0">
                <a:solidFill>
                  <a:schemeClr val="accent1">
                    <a:lumMod val="20000"/>
                    <a:lumOff val="80000"/>
                  </a:schemeClr>
                </a:solidFill>
                <a:ea typeface="新細明體" charset="-120"/>
              </a:rPr>
              <a:t>product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899108" y="1914513"/>
            <a:ext cx="2173224" cy="924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b">
            <a:noAutofit/>
          </a:bodyPr>
          <a:lstStyle/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kumimoji="1" lang="en-GB" altLang="zh-TW" sz="2400" b="1" dirty="0">
                <a:solidFill>
                  <a:schemeClr val="bg1"/>
                </a:solidFill>
                <a:ea typeface="新細明體" charset="-120"/>
              </a:rPr>
              <a:t>MISSION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kumimoji="1" lang="en-GB" altLang="zh-TW" sz="2400" b="1" dirty="0">
                <a:solidFill>
                  <a:schemeClr val="accent1">
                    <a:lumMod val="20000"/>
                    <a:lumOff val="80000"/>
                  </a:schemeClr>
                </a:solidFill>
                <a:ea typeface="新細明體" charset="-120"/>
              </a:rPr>
              <a:t>service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500125" y="1914513"/>
            <a:ext cx="2020888" cy="924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kumimoji="1" lang="en-GB" altLang="zh-TW" sz="2400" b="1" dirty="0">
                <a:solidFill>
                  <a:schemeClr val="bg1"/>
                </a:solidFill>
                <a:ea typeface="新細明體" charset="-120"/>
              </a:rPr>
              <a:t>VISION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kumimoji="1" lang="en-GB" altLang="zh-TW" sz="2400" b="1" dirty="0">
                <a:solidFill>
                  <a:schemeClr val="accent1">
                    <a:lumMod val="20000"/>
                    <a:lumOff val="80000"/>
                  </a:schemeClr>
                </a:solidFill>
                <a:ea typeface="新細明體" charset="-120"/>
              </a:rPr>
              <a:t>experience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23390" y="3309185"/>
            <a:ext cx="150876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DESIRES</a:t>
            </a:r>
          </a:p>
          <a:p>
            <a:pPr algn="ctr"/>
            <a:r>
              <a:rPr lang="en-GB" sz="2000" dirty="0"/>
              <a:t>pleasure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9670" y="3295650"/>
            <a:ext cx="152043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NEEDS</a:t>
            </a:r>
          </a:p>
          <a:p>
            <a:pPr algn="ctr"/>
            <a:r>
              <a:rPr lang="en-GB" sz="2000" dirty="0"/>
              <a:t>power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9670" y="4003536"/>
            <a:ext cx="152043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utility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23390" y="4010380"/>
            <a:ext cx="150876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happiness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79865" y="888439"/>
            <a:ext cx="2891793" cy="6903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GB" sz="4000" dirty="0">
                <a:solidFill>
                  <a:schemeClr val="bg1"/>
                </a:solidFill>
                <a:latin typeface="Jenkins v2.0" pitchFamily="2" charset="0"/>
              </a:rPr>
              <a:t>HOPES &amp; IDEALS</a:t>
            </a:r>
          </a:p>
          <a:p>
            <a:pPr algn="ctr">
              <a:lnSpc>
                <a:spcPts val="2000"/>
              </a:lnSpc>
            </a:pPr>
            <a:r>
              <a:rPr lang="en-GB" sz="4000" dirty="0">
                <a:solidFill>
                  <a:schemeClr val="bg1"/>
                </a:solidFill>
                <a:latin typeface="Jenkins v2.0" pitchFamily="2" charset="0"/>
              </a:rPr>
              <a:t>meaning-of-life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39691" y="6154057"/>
            <a:ext cx="2854709" cy="70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GB" sz="4000" dirty="0">
                <a:solidFill>
                  <a:schemeClr val="bg1"/>
                </a:solidFill>
                <a:latin typeface="Jenkins v2.0" pitchFamily="2" charset="0"/>
              </a:rPr>
              <a:t>NEEDS &amp; DESIRES</a:t>
            </a:r>
          </a:p>
          <a:p>
            <a:pPr algn="ctr">
              <a:lnSpc>
                <a:spcPts val="2000"/>
              </a:lnSpc>
            </a:pPr>
            <a:r>
              <a:rPr lang="en-GB" sz="4000" dirty="0">
                <a:solidFill>
                  <a:schemeClr val="bg1"/>
                </a:solidFill>
                <a:latin typeface="Jenkins v2.0" pitchFamily="2" charset="0"/>
              </a:rPr>
              <a:t>purpose-of-life</a:t>
            </a:r>
          </a:p>
        </p:txBody>
      </p:sp>
      <p:grpSp>
        <p:nvGrpSpPr>
          <p:cNvPr id="3" name="Group 36"/>
          <p:cNvGrpSpPr/>
          <p:nvPr/>
        </p:nvGrpSpPr>
        <p:grpSpPr>
          <a:xfrm>
            <a:off x="5787128" y="1060488"/>
            <a:ext cx="1581308" cy="761308"/>
            <a:chOff x="7108253" y="3100464"/>
            <a:chExt cx="1581308" cy="761308"/>
          </a:xfrm>
        </p:grpSpPr>
        <p:sp>
          <p:nvSpPr>
            <p:cNvPr id="52" name="TextBox 17"/>
            <p:cNvSpPr txBox="1"/>
            <p:nvPr/>
          </p:nvSpPr>
          <p:spPr>
            <a:xfrm rot="21306725">
              <a:off x="7108253" y="3185251"/>
              <a:ext cx="1581308" cy="676521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b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>
                <a:lnSpc>
                  <a:spcPts val="2000"/>
                </a:lnSpc>
              </a:pPr>
              <a:r>
                <a:rPr lang="en-GB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ethics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153285" y="3100464"/>
              <a:ext cx="366249" cy="32800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4" name="Group 41"/>
          <p:cNvGrpSpPr/>
          <p:nvPr/>
        </p:nvGrpSpPr>
        <p:grpSpPr>
          <a:xfrm>
            <a:off x="698018" y="4810947"/>
            <a:ext cx="2320226" cy="930622"/>
            <a:chOff x="6951547" y="1935871"/>
            <a:chExt cx="2320226" cy="930622"/>
          </a:xfrm>
        </p:grpSpPr>
        <p:sp>
          <p:nvSpPr>
            <p:cNvPr id="55" name="TextBox 17"/>
            <p:cNvSpPr txBox="1"/>
            <p:nvPr/>
          </p:nvSpPr>
          <p:spPr>
            <a:xfrm rot="21306725">
              <a:off x="6951547" y="2139277"/>
              <a:ext cx="2271241" cy="727216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b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>
                <a:lnSpc>
                  <a:spcPts val="2000"/>
                </a:lnSpc>
              </a:pPr>
              <a:r>
                <a:rPr lang="en-GB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efficiency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905524" y="1935871"/>
              <a:ext cx="366249" cy="328009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6123680" y="4837156"/>
            <a:ext cx="2295669" cy="859467"/>
            <a:chOff x="7090915" y="2789801"/>
            <a:chExt cx="2260686" cy="859467"/>
          </a:xfrm>
        </p:grpSpPr>
        <p:sp>
          <p:nvSpPr>
            <p:cNvPr id="58" name="TextBox 17"/>
            <p:cNvSpPr txBox="1"/>
            <p:nvPr/>
          </p:nvSpPr>
          <p:spPr>
            <a:xfrm rot="21306725">
              <a:off x="7090915" y="2962381"/>
              <a:ext cx="2260686" cy="686887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b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>
                <a:lnSpc>
                  <a:spcPts val="2000"/>
                </a:lnSpc>
              </a:pPr>
              <a:r>
                <a:rPr lang="en-US" sz="4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esthetics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8287820" y="2789801"/>
              <a:ext cx="366249" cy="328009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sp>
        <p:nvSpPr>
          <p:cNvPr id="60" name="Right Arrow 59"/>
          <p:cNvSpPr/>
          <p:nvPr/>
        </p:nvSpPr>
        <p:spPr>
          <a:xfrm>
            <a:off x="5194300" y="3340502"/>
            <a:ext cx="2190504" cy="933048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>
            <a:off x="3327400" y="4022860"/>
            <a:ext cx="2486504" cy="1406636"/>
          </a:xfrm>
          <a:prstGeom prst="down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 Arrow 61"/>
          <p:cNvSpPr/>
          <p:nvPr/>
        </p:nvSpPr>
        <p:spPr>
          <a:xfrm>
            <a:off x="1606969" y="3324090"/>
            <a:ext cx="2322094" cy="933048"/>
          </a:xfrm>
          <a:prstGeom prst="lef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Up Arrow 62"/>
          <p:cNvSpPr/>
          <p:nvPr/>
        </p:nvSpPr>
        <p:spPr>
          <a:xfrm>
            <a:off x="3327400" y="1914513"/>
            <a:ext cx="2469955" cy="1646683"/>
          </a:xfrm>
          <a:prstGeom prst="up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07189" y="653143"/>
            <a:ext cx="8217497" cy="3674534"/>
          </a:xfrm>
          <a:custGeom>
            <a:avLst/>
            <a:gdLst>
              <a:gd name="connsiteX0" fmla="*/ 2861734 w 7973181"/>
              <a:gd name="connsiteY0" fmla="*/ 159657 h 3674534"/>
              <a:gd name="connsiteX1" fmla="*/ 4037391 w 7973181"/>
              <a:gd name="connsiteY1" fmla="*/ 87086 h 3674534"/>
              <a:gd name="connsiteX2" fmla="*/ 5561391 w 7973181"/>
              <a:gd name="connsiteY2" fmla="*/ 188686 h 3674534"/>
              <a:gd name="connsiteX3" fmla="*/ 6708020 w 7973181"/>
              <a:gd name="connsiteY3" fmla="*/ 595086 h 3674534"/>
              <a:gd name="connsiteX4" fmla="*/ 7796591 w 7973181"/>
              <a:gd name="connsiteY4" fmla="*/ 1393371 h 3674534"/>
              <a:gd name="connsiteX5" fmla="*/ 7767562 w 7973181"/>
              <a:gd name="connsiteY5" fmla="*/ 2264228 h 3674534"/>
              <a:gd name="connsiteX6" fmla="*/ 6969277 w 7973181"/>
              <a:gd name="connsiteY6" fmla="*/ 2757714 h 3674534"/>
              <a:gd name="connsiteX7" fmla="*/ 4893734 w 7973181"/>
              <a:gd name="connsiteY7" fmla="*/ 3410857 h 3674534"/>
              <a:gd name="connsiteX8" fmla="*/ 3122991 w 7973181"/>
              <a:gd name="connsiteY8" fmla="*/ 3643086 h 3674534"/>
              <a:gd name="connsiteX9" fmla="*/ 1918305 w 7973181"/>
              <a:gd name="connsiteY9" fmla="*/ 3222171 h 3674534"/>
              <a:gd name="connsiteX10" fmla="*/ 597505 w 7973181"/>
              <a:gd name="connsiteY10" fmla="*/ 2510971 h 3674534"/>
              <a:gd name="connsiteX11" fmla="*/ 133048 w 7973181"/>
              <a:gd name="connsiteY11" fmla="*/ 1973943 h 3674534"/>
              <a:gd name="connsiteX12" fmla="*/ 147562 w 7973181"/>
              <a:gd name="connsiteY12" fmla="*/ 1175657 h 3674534"/>
              <a:gd name="connsiteX13" fmla="*/ 1018420 w 7973181"/>
              <a:gd name="connsiteY13" fmla="*/ 406400 h 3674534"/>
              <a:gd name="connsiteX14" fmla="*/ 2585962 w 7973181"/>
              <a:gd name="connsiteY14" fmla="*/ 58057 h 3674534"/>
              <a:gd name="connsiteX15" fmla="*/ 3485848 w 7973181"/>
              <a:gd name="connsiteY15" fmla="*/ 58057 h 3674534"/>
              <a:gd name="connsiteX16" fmla="*/ 4037391 w 7973181"/>
              <a:gd name="connsiteY16" fmla="*/ 174171 h 367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73181" h="3674534">
                <a:moveTo>
                  <a:pt x="2861734" y="159657"/>
                </a:moveTo>
                <a:cubicBezTo>
                  <a:pt x="3224591" y="120952"/>
                  <a:pt x="3587448" y="82248"/>
                  <a:pt x="4037391" y="87086"/>
                </a:cubicBezTo>
                <a:cubicBezTo>
                  <a:pt x="4487334" y="91924"/>
                  <a:pt x="5116286" y="104019"/>
                  <a:pt x="5561391" y="188686"/>
                </a:cubicBezTo>
                <a:cubicBezTo>
                  <a:pt x="6006496" y="273353"/>
                  <a:pt x="6335487" y="394305"/>
                  <a:pt x="6708020" y="595086"/>
                </a:cubicBezTo>
                <a:cubicBezTo>
                  <a:pt x="7080553" y="795867"/>
                  <a:pt x="7620001" y="1115181"/>
                  <a:pt x="7796591" y="1393371"/>
                </a:cubicBezTo>
                <a:cubicBezTo>
                  <a:pt x="7973181" y="1671561"/>
                  <a:pt x="7905448" y="2036837"/>
                  <a:pt x="7767562" y="2264228"/>
                </a:cubicBezTo>
                <a:cubicBezTo>
                  <a:pt x="7629676" y="2491619"/>
                  <a:pt x="7448248" y="2566609"/>
                  <a:pt x="6969277" y="2757714"/>
                </a:cubicBezTo>
                <a:cubicBezTo>
                  <a:pt x="6490306" y="2948819"/>
                  <a:pt x="5534782" y="3263295"/>
                  <a:pt x="4893734" y="3410857"/>
                </a:cubicBezTo>
                <a:cubicBezTo>
                  <a:pt x="4252686" y="3558419"/>
                  <a:pt x="3618896" y="3674534"/>
                  <a:pt x="3122991" y="3643086"/>
                </a:cubicBezTo>
                <a:cubicBezTo>
                  <a:pt x="2627086" y="3611638"/>
                  <a:pt x="2339219" y="3410857"/>
                  <a:pt x="1918305" y="3222171"/>
                </a:cubicBezTo>
                <a:cubicBezTo>
                  <a:pt x="1497391" y="3033485"/>
                  <a:pt x="895048" y="2719009"/>
                  <a:pt x="597505" y="2510971"/>
                </a:cubicBezTo>
                <a:cubicBezTo>
                  <a:pt x="299962" y="2302933"/>
                  <a:pt x="208038" y="2196495"/>
                  <a:pt x="133048" y="1973943"/>
                </a:cubicBezTo>
                <a:cubicBezTo>
                  <a:pt x="58058" y="1751391"/>
                  <a:pt x="0" y="1436914"/>
                  <a:pt x="147562" y="1175657"/>
                </a:cubicBezTo>
                <a:cubicBezTo>
                  <a:pt x="295124" y="914400"/>
                  <a:pt x="612020" y="592667"/>
                  <a:pt x="1018420" y="406400"/>
                </a:cubicBezTo>
                <a:cubicBezTo>
                  <a:pt x="1424820" y="220133"/>
                  <a:pt x="2174724" y="116114"/>
                  <a:pt x="2585962" y="58057"/>
                </a:cubicBezTo>
                <a:cubicBezTo>
                  <a:pt x="2997200" y="0"/>
                  <a:pt x="3243943" y="38705"/>
                  <a:pt x="3485848" y="58057"/>
                </a:cubicBezTo>
                <a:cubicBezTo>
                  <a:pt x="3727753" y="77409"/>
                  <a:pt x="3904343" y="55638"/>
                  <a:pt x="4037391" y="174171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0"/>
          <p:cNvGrpSpPr/>
          <p:nvPr/>
        </p:nvGrpSpPr>
        <p:grpSpPr>
          <a:xfrm>
            <a:off x="269976" y="355752"/>
            <a:ext cx="2941492" cy="1793870"/>
            <a:chOff x="203349" y="618679"/>
            <a:chExt cx="2941492" cy="1793870"/>
          </a:xfrm>
        </p:grpSpPr>
        <p:sp>
          <p:nvSpPr>
            <p:cNvPr id="37" name="Folded Corner 36"/>
            <p:cNvSpPr/>
            <p:nvPr/>
          </p:nvSpPr>
          <p:spPr>
            <a:xfrm rot="20744596">
              <a:off x="203349" y="618679"/>
              <a:ext cx="2941492" cy="1590086"/>
            </a:xfrm>
            <a:prstGeom prst="foldedCorner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Jenkins v2.0" pitchFamily="2" charset="0"/>
                </a:rPr>
                <a:t>new ideas about the M.O.L. and the mission of business!!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399650" y="2084540"/>
              <a:ext cx="366249" cy="328009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88" y="4572000"/>
            <a:ext cx="9144000" cy="2286000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2010</a:t>
            </a:r>
          </a:p>
          <a:p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Gideon Loewy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519"/>
            <a:ext cx="91440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Paradigm Shifts &amp; Synergy Effects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0" y="3600488"/>
            <a:ext cx="9144000" cy="851591"/>
          </a:xfrm>
        </p:spPr>
        <p:txBody>
          <a:bodyPr anchor="ctr">
            <a:normAutofit/>
          </a:bodyPr>
          <a:lstStyle/>
          <a:p>
            <a:r>
              <a:rPr lang="en-GB" dirty="0" smtClean="0"/>
              <a:t>Understanding the Role of Design in Business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trends - current situation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49250" y="1295402"/>
          <a:ext cx="7378700" cy="514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553" y="2673357"/>
            <a:ext cx="1060450" cy="24006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5000" dirty="0" smtClean="0">
                <a:solidFill>
                  <a:schemeClr val="bg1"/>
                </a:solidFill>
                <a:latin typeface="Jenkins v2.0" pitchFamily="2" charset="0"/>
              </a:rPr>
              <a:t>?</a:t>
            </a:r>
            <a:endParaRPr lang="en-GB" sz="15000" dirty="0">
              <a:solidFill>
                <a:schemeClr val="bg1"/>
              </a:solidFill>
              <a:latin typeface="Jenkins v2.0" pitchFamily="2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stages of development of economy</a:t>
            </a:r>
          </a:p>
        </p:txBody>
      </p:sp>
      <p:graphicFrame>
        <p:nvGraphicFramePr>
          <p:cNvPr id="138242" name="Object 2"/>
          <p:cNvGraphicFramePr>
            <a:graphicFrameLocks/>
          </p:cNvGraphicFramePr>
          <p:nvPr/>
        </p:nvGraphicFramePr>
        <p:xfrm>
          <a:off x="796925" y="1460500"/>
          <a:ext cx="7594600" cy="4926013"/>
        </p:xfrm>
        <a:graphic>
          <a:graphicData uri="http://schemas.openxmlformats.org/presentationml/2006/ole">
            <p:oleObj spid="_x0000_s4098" name="Document" r:id="rId4" imgW="8919960" imgH="5693032" progId="Word.Document.8">
              <p:embed/>
            </p:oleObj>
          </a:graphicData>
        </a:graphic>
      </p:graphicFrame>
      <p:grpSp>
        <p:nvGrpSpPr>
          <p:cNvPr id="3" name="Group 35"/>
          <p:cNvGrpSpPr/>
          <p:nvPr/>
        </p:nvGrpSpPr>
        <p:grpSpPr>
          <a:xfrm>
            <a:off x="2706215" y="5660672"/>
            <a:ext cx="2292090" cy="705966"/>
            <a:chOff x="1839751" y="5008947"/>
            <a:chExt cx="2292090" cy="705966"/>
          </a:xfrm>
        </p:grpSpPr>
        <p:sp>
          <p:nvSpPr>
            <p:cNvPr id="5" name="TextBox 8"/>
            <p:cNvSpPr txBox="1"/>
            <p:nvPr/>
          </p:nvSpPr>
          <p:spPr>
            <a:xfrm rot="1165981">
              <a:off x="1849871" y="5285487"/>
              <a:ext cx="2281970" cy="429426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>
                  <a:latin typeface="Jenkins v2.0" pitchFamily="2" charset="0"/>
                </a:rPr>
                <a:t>status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1839751" y="5008947"/>
              <a:ext cx="347472" cy="310896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4" name="Group 34"/>
          <p:cNvGrpSpPr/>
          <p:nvPr/>
        </p:nvGrpSpPr>
        <p:grpSpPr>
          <a:xfrm>
            <a:off x="4479012" y="5644012"/>
            <a:ext cx="2447250" cy="767875"/>
            <a:chOff x="6382203" y="4982723"/>
            <a:chExt cx="2447250" cy="767875"/>
          </a:xfrm>
        </p:grpSpPr>
        <p:sp>
          <p:nvSpPr>
            <p:cNvPr id="8" name="TextBox 8"/>
            <p:cNvSpPr txBox="1"/>
            <p:nvPr/>
          </p:nvSpPr>
          <p:spPr>
            <a:xfrm rot="1079417">
              <a:off x="6402292" y="5295747"/>
              <a:ext cx="2427161" cy="454851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>
                  <a:latin typeface="Jenkins v2.0" pitchFamily="2" charset="0"/>
                </a:rPr>
                <a:t>image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382203" y="4982723"/>
              <a:ext cx="347472" cy="31089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7" name="Group 36"/>
          <p:cNvGrpSpPr/>
          <p:nvPr/>
        </p:nvGrpSpPr>
        <p:grpSpPr>
          <a:xfrm>
            <a:off x="6514098" y="5708691"/>
            <a:ext cx="2427161" cy="763670"/>
            <a:chOff x="5816675" y="284284"/>
            <a:chExt cx="2427161" cy="763670"/>
          </a:xfrm>
        </p:grpSpPr>
        <p:sp>
          <p:nvSpPr>
            <p:cNvPr id="11" name="TextBox 8"/>
            <p:cNvSpPr txBox="1"/>
            <p:nvPr/>
          </p:nvSpPr>
          <p:spPr>
            <a:xfrm rot="886946">
              <a:off x="5816675" y="593103"/>
              <a:ext cx="2427161" cy="454851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>
                  <a:latin typeface="Jenkins v2.0" pitchFamily="2" charset="0"/>
                </a:rPr>
                <a:t>message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5844655" y="284284"/>
              <a:ext cx="347472" cy="310896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17" name="Group 36"/>
          <p:cNvGrpSpPr/>
          <p:nvPr/>
        </p:nvGrpSpPr>
        <p:grpSpPr>
          <a:xfrm>
            <a:off x="5674785" y="896699"/>
            <a:ext cx="3249280" cy="655010"/>
            <a:chOff x="4766495" y="1850188"/>
            <a:chExt cx="3249280" cy="655010"/>
          </a:xfrm>
        </p:grpSpPr>
        <p:sp>
          <p:nvSpPr>
            <p:cNvPr id="18" name="TextBox 17"/>
            <p:cNvSpPr txBox="1"/>
            <p:nvPr/>
          </p:nvSpPr>
          <p:spPr>
            <a:xfrm rot="21295101">
              <a:off x="4766495" y="1850188"/>
              <a:ext cx="3249280" cy="46168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 eaLnBrk="0">
                <a:lnSpc>
                  <a:spcPts val="6000"/>
                </a:lnSpc>
              </a:pPr>
              <a:r>
                <a:rPr lang="en-GB" sz="3600" dirty="0">
                  <a:latin typeface="Jenkins v2.0" pitchFamily="2" charset="0"/>
                </a:rPr>
                <a:t>IQ   to   EQ !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4829425" y="2006765"/>
              <a:ext cx="502348" cy="498433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>
            <a:normAutofit/>
          </a:bodyPr>
          <a:lstStyle/>
          <a:p>
            <a:r>
              <a:rPr lang="en-GB" altLang="zh-TW" sz="3600" dirty="0">
                <a:latin typeface="Century Gothic" pitchFamily="34" charset="0"/>
              </a:rPr>
              <a:t>the </a:t>
            </a:r>
            <a:r>
              <a:rPr lang="en-GB" altLang="zh-TW" sz="3600" dirty="0" smtClean="0">
                <a:latin typeface="Century Gothic" pitchFamily="34" charset="0"/>
              </a:rPr>
              <a:t>3 economies</a:t>
            </a:r>
            <a:endParaRPr lang="en-GB" altLang="zh-TW" sz="2800" u="sn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94"/>
            <a:ext cx="2133600" cy="365125"/>
          </a:xfrm>
          <a:prstGeom prst="rect">
            <a:avLst/>
          </a:prstGeom>
        </p:spPr>
        <p:txBody>
          <a:bodyPr/>
          <a:lstStyle/>
          <a:p>
            <a:fld id="{DE07E5FF-F366-419B-881B-8F23EFD0F572}" type="slidenum">
              <a:rPr lang="zh-TW" altLang="en-GB"/>
              <a:pPr/>
              <a:t>5</a:t>
            </a:fld>
            <a:endParaRPr lang="en-GB" altLang="zh-TW" dirty="0"/>
          </a:p>
        </p:txBody>
      </p:sp>
      <p:sp>
        <p:nvSpPr>
          <p:cNvPr id="1411075" name="Oval 3"/>
          <p:cNvSpPr>
            <a:spLocks noChangeArrowheads="1"/>
          </p:cNvSpPr>
          <p:nvPr/>
        </p:nvSpPr>
        <p:spPr bwMode="auto">
          <a:xfrm rot="10800000" flipV="1">
            <a:off x="2724151" y="1957395"/>
            <a:ext cx="2208334" cy="21605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11076" name="Oval 4"/>
          <p:cNvSpPr>
            <a:spLocks noChangeArrowheads="1"/>
          </p:cNvSpPr>
          <p:nvPr/>
        </p:nvSpPr>
        <p:spPr bwMode="auto">
          <a:xfrm rot="10800000" flipV="1">
            <a:off x="3467104" y="3217870"/>
            <a:ext cx="2208335" cy="21605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11077" name="Oval 5"/>
          <p:cNvSpPr>
            <a:spLocks noChangeArrowheads="1"/>
          </p:cNvSpPr>
          <p:nvPr/>
        </p:nvSpPr>
        <p:spPr bwMode="auto">
          <a:xfrm rot="10800000" flipV="1">
            <a:off x="4211519" y="1957395"/>
            <a:ext cx="2208335" cy="21605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11078" name="Text Box 6"/>
          <p:cNvSpPr txBox="1">
            <a:spLocks noChangeArrowheads="1"/>
          </p:cNvSpPr>
          <p:nvPr/>
        </p:nvSpPr>
        <p:spPr bwMode="auto">
          <a:xfrm>
            <a:off x="3823191" y="4267207"/>
            <a:ext cx="1480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GB" altLang="zh-TW" sz="240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hand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GB" altLang="zh-TW" sz="2400" b="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making</a:t>
            </a:r>
            <a:endParaRPr lang="en-US" altLang="zh-TW" sz="2400" b="0">
              <a:solidFill>
                <a:schemeClr val="accent1">
                  <a:lumMod val="60000"/>
                  <a:lumOff val="4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1411079" name="Text Box 7"/>
          <p:cNvSpPr txBox="1">
            <a:spLocks noChangeArrowheads="1"/>
          </p:cNvSpPr>
          <p:nvPr/>
        </p:nvSpPr>
        <p:spPr bwMode="auto">
          <a:xfrm>
            <a:off x="2724150" y="2403482"/>
            <a:ext cx="14258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GB" altLang="zh-TW" sz="2400" dirty="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head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GB" altLang="zh-TW" sz="2400" b="0" dirty="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thinking</a:t>
            </a:r>
            <a:endParaRPr lang="en-US" altLang="zh-TW" sz="2400" b="0" dirty="0">
              <a:solidFill>
                <a:schemeClr val="accent1">
                  <a:lumMod val="60000"/>
                  <a:lumOff val="4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1411080" name="Text Box 8"/>
          <p:cNvSpPr txBox="1">
            <a:spLocks noChangeArrowheads="1"/>
          </p:cNvSpPr>
          <p:nvPr/>
        </p:nvSpPr>
        <p:spPr bwMode="auto">
          <a:xfrm>
            <a:off x="4869477" y="2400307"/>
            <a:ext cx="15826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GB" altLang="zh-TW" sz="240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heart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GB" altLang="zh-TW" sz="2400" b="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feeling</a:t>
            </a:r>
            <a:endParaRPr lang="en-US" altLang="zh-TW" sz="2400" b="0">
              <a:solidFill>
                <a:schemeClr val="accent1">
                  <a:lumMod val="60000"/>
                  <a:lumOff val="4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1411081" name="Text Box 9"/>
          <p:cNvSpPr txBox="1">
            <a:spLocks noChangeArrowheads="1"/>
          </p:cNvSpPr>
          <p:nvPr/>
        </p:nvSpPr>
        <p:spPr bwMode="auto">
          <a:xfrm>
            <a:off x="3090832" y="1062046"/>
            <a:ext cx="2975676" cy="79322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b">
            <a:noAutofit/>
          </a:bodyPr>
          <a:lstStyle/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lang="en-GB" sz="2400" b="0" dirty="0">
                <a:solidFill>
                  <a:schemeClr val="accent5">
                    <a:lumMod val="20000"/>
                    <a:lumOff val="80000"/>
                  </a:schemeClr>
                </a:solidFill>
                <a:ea typeface="新細明體" pitchFamily="18" charset="-120"/>
              </a:rPr>
              <a:t>human values</a:t>
            </a:r>
          </a:p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新細明體" pitchFamily="18" charset="-120"/>
              </a:rPr>
              <a:t>concepts &amp; ethics</a:t>
            </a:r>
          </a:p>
        </p:txBody>
      </p:sp>
      <p:sp>
        <p:nvSpPr>
          <p:cNvPr id="1411082" name="Text Box 10"/>
          <p:cNvSpPr txBox="1">
            <a:spLocks noChangeArrowheads="1"/>
          </p:cNvSpPr>
          <p:nvPr/>
        </p:nvSpPr>
        <p:spPr bwMode="auto">
          <a:xfrm>
            <a:off x="310897" y="4206882"/>
            <a:ext cx="2779936" cy="79322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lang="en-GB" sz="2400" b="0" dirty="0">
                <a:solidFill>
                  <a:schemeClr val="accent5">
                    <a:lumMod val="20000"/>
                    <a:lumOff val="80000"/>
                  </a:schemeClr>
                </a:solidFill>
                <a:ea typeface="新細明體" pitchFamily="18" charset="-120"/>
              </a:rPr>
              <a:t>technical values </a:t>
            </a:r>
          </a:p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lang="en-GB" sz="2400" b="0" dirty="0">
                <a:solidFill>
                  <a:schemeClr val="accent5">
                    <a:lumMod val="20000"/>
                    <a:lumOff val="80000"/>
                  </a:schemeClr>
                </a:solidFill>
                <a:ea typeface="新細明體" pitchFamily="18" charset="-120"/>
              </a:rPr>
              <a:t>– </a:t>
            </a:r>
            <a:r>
              <a:rPr lang="en-GB" sz="24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新細明體" pitchFamily="18" charset="-120"/>
              </a:rPr>
              <a:t>functions</a:t>
            </a:r>
            <a:endParaRPr lang="en-GB" sz="2400" i="1" dirty="0">
              <a:solidFill>
                <a:schemeClr val="accent5">
                  <a:lumMod val="20000"/>
                  <a:lumOff val="8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1411083" name="Text Box 11"/>
          <p:cNvSpPr txBox="1">
            <a:spLocks noChangeArrowheads="1"/>
          </p:cNvSpPr>
          <p:nvPr/>
        </p:nvSpPr>
        <p:spPr bwMode="auto">
          <a:xfrm>
            <a:off x="6048698" y="4206882"/>
            <a:ext cx="2775262" cy="79322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lang="en-GB" sz="2400" b="0" dirty="0">
                <a:solidFill>
                  <a:schemeClr val="accent5">
                    <a:lumMod val="20000"/>
                    <a:lumOff val="80000"/>
                  </a:schemeClr>
                </a:solidFill>
                <a:ea typeface="新細明體" pitchFamily="18" charset="-120"/>
              </a:rPr>
              <a:t>cultural values </a:t>
            </a:r>
          </a:p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新細明體" pitchFamily="18" charset="-120"/>
              </a:rPr>
              <a:t>- </a:t>
            </a:r>
            <a:r>
              <a:rPr lang="en-GB" sz="24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新細明體" pitchFamily="18" charset="-120"/>
              </a:rPr>
              <a:t>“stories”</a:t>
            </a:r>
            <a:endParaRPr lang="en-GB" sz="2400" i="1" dirty="0">
              <a:solidFill>
                <a:schemeClr val="accent5">
                  <a:lumMod val="20000"/>
                  <a:lumOff val="8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1411084" name="Oval 12"/>
          <p:cNvSpPr>
            <a:spLocks noChangeArrowheads="1"/>
          </p:cNvSpPr>
          <p:nvPr/>
        </p:nvSpPr>
        <p:spPr bwMode="auto">
          <a:xfrm>
            <a:off x="4211516" y="2317757"/>
            <a:ext cx="720969" cy="1439863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11085" name="Oval 13"/>
          <p:cNvSpPr>
            <a:spLocks noChangeArrowheads="1"/>
          </p:cNvSpPr>
          <p:nvPr/>
        </p:nvSpPr>
        <p:spPr bwMode="auto">
          <a:xfrm rot="3772229">
            <a:off x="3851889" y="2946890"/>
            <a:ext cx="720725" cy="1440473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b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11086" name="Oval 14"/>
          <p:cNvSpPr>
            <a:spLocks noChangeArrowheads="1"/>
          </p:cNvSpPr>
          <p:nvPr/>
        </p:nvSpPr>
        <p:spPr bwMode="auto">
          <a:xfrm rot="-68438672">
            <a:off x="4571393" y="2946889"/>
            <a:ext cx="720725" cy="1440474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11087" name="Line 15"/>
          <p:cNvSpPr>
            <a:spLocks noChangeShapeType="1"/>
          </p:cNvSpPr>
          <p:nvPr/>
        </p:nvSpPr>
        <p:spPr bwMode="auto">
          <a:xfrm flipV="1">
            <a:off x="3103684" y="3724275"/>
            <a:ext cx="855785" cy="584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88" name="Line 16"/>
          <p:cNvSpPr>
            <a:spLocks noChangeShapeType="1"/>
          </p:cNvSpPr>
          <p:nvPr/>
        </p:nvSpPr>
        <p:spPr bwMode="auto">
          <a:xfrm flipH="1" flipV="1">
            <a:off x="5256338" y="3765550"/>
            <a:ext cx="764931" cy="5397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89" name="Line 17"/>
          <p:cNvSpPr>
            <a:spLocks noChangeShapeType="1"/>
          </p:cNvSpPr>
          <p:nvPr/>
        </p:nvSpPr>
        <p:spPr bwMode="auto">
          <a:xfrm>
            <a:off x="4572000" y="1854207"/>
            <a:ext cx="0" cy="82391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90" name="Text Box 18"/>
          <p:cNvSpPr txBox="1">
            <a:spLocks noChangeArrowheads="1"/>
          </p:cNvSpPr>
          <p:nvPr/>
        </p:nvSpPr>
        <p:spPr bwMode="auto">
          <a:xfrm>
            <a:off x="2574682" y="5526088"/>
            <a:ext cx="3877408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kumimoji="1" lang="en-GB" dirty="0">
                <a:solidFill>
                  <a:schemeClr val="bg1"/>
                </a:solidFill>
                <a:ea typeface="新細明體" pitchFamily="18" charset="-120"/>
              </a:rPr>
              <a:t>natural resources</a:t>
            </a:r>
          </a:p>
          <a:p>
            <a:pPr algn="ctr" eaLnBrk="0">
              <a:lnSpc>
                <a:spcPct val="90000"/>
              </a:lnSpc>
              <a:spcBef>
                <a:spcPct val="50000"/>
              </a:spcBef>
            </a:pPr>
            <a:r>
              <a:rPr kumimoji="1" lang="en-GB" b="0" i="1" dirty="0">
                <a:solidFill>
                  <a:schemeClr val="bg1"/>
                </a:solidFill>
                <a:ea typeface="新細明體" pitchFamily="18" charset="-120"/>
              </a:rPr>
              <a:t>manu</a:t>
            </a:r>
            <a:r>
              <a:rPr kumimoji="1" lang="en-GB" b="0" dirty="0">
                <a:solidFill>
                  <a:schemeClr val="bg1"/>
                </a:solidFill>
                <a:ea typeface="新細明體" pitchFamily="18" charset="-120"/>
              </a:rPr>
              <a:t>facturing economy</a:t>
            </a:r>
            <a:r>
              <a:rPr kumimoji="1" lang="en-GB" b="0" dirty="0">
                <a:solidFill>
                  <a:schemeClr val="tx2">
                    <a:lumMod val="20000"/>
                    <a:lumOff val="80000"/>
                  </a:schemeClr>
                </a:solidFill>
                <a:ea typeface="新細明體" pitchFamily="18" charset="-120"/>
              </a:rPr>
              <a:t> </a:t>
            </a:r>
            <a:endParaRPr kumimoji="1" lang="en-GB" b="0" dirty="0" smtClean="0">
              <a:solidFill>
                <a:schemeClr val="tx2">
                  <a:lumMod val="20000"/>
                  <a:lumOff val="80000"/>
                </a:schemeClr>
              </a:solidFill>
              <a:ea typeface="新細明體" pitchFamily="18" charset="-120"/>
            </a:endParaRPr>
          </a:p>
          <a:p>
            <a:pPr algn="ctr" eaLnBrk="0">
              <a:lnSpc>
                <a:spcPct val="90000"/>
              </a:lnSpc>
              <a:spcBef>
                <a:spcPct val="50000"/>
              </a:spcBef>
            </a:pPr>
            <a:r>
              <a:rPr kumimoji="1" lang="en-GB" b="1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(</a:t>
            </a:r>
            <a:r>
              <a:rPr kumimoji="1" lang="en-GB" b="1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OEM)</a:t>
            </a:r>
          </a:p>
          <a:p>
            <a:pPr algn="ctr" eaLnBrk="0">
              <a:lnSpc>
                <a:spcPct val="90000"/>
              </a:lnSpc>
              <a:spcBef>
                <a:spcPct val="50000"/>
              </a:spcBef>
            </a:pPr>
            <a:r>
              <a:rPr kumimoji="1" lang="en-GB" sz="1600" b="0" i="1" dirty="0">
                <a:solidFill>
                  <a:schemeClr val="tx2">
                    <a:lumMod val="20000"/>
                    <a:lumOff val="80000"/>
                  </a:schemeClr>
                </a:solidFill>
                <a:ea typeface="新細明體" pitchFamily="18" charset="-120"/>
              </a:rPr>
              <a:t>consumer products</a:t>
            </a:r>
          </a:p>
        </p:txBody>
      </p:sp>
      <p:sp>
        <p:nvSpPr>
          <p:cNvPr id="1411091" name="Text Box 19"/>
          <p:cNvSpPr txBox="1">
            <a:spLocks noChangeArrowheads="1"/>
          </p:cNvSpPr>
          <p:nvPr/>
        </p:nvSpPr>
        <p:spPr bwMode="auto">
          <a:xfrm>
            <a:off x="-49824" y="1189038"/>
            <a:ext cx="3026020" cy="178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kumimoji="1" lang="en-GB" dirty="0">
                <a:solidFill>
                  <a:schemeClr val="bg1"/>
                </a:solidFill>
                <a:ea typeface="新細明體" pitchFamily="18" charset="-120"/>
              </a:rPr>
              <a:t>human resources</a:t>
            </a:r>
          </a:p>
          <a:p>
            <a:pPr algn="ctr" eaLnBrk="0">
              <a:lnSpc>
                <a:spcPct val="90000"/>
              </a:lnSpc>
              <a:spcBef>
                <a:spcPct val="50000"/>
              </a:spcBef>
            </a:pPr>
            <a:r>
              <a:rPr kumimoji="1" lang="en-GB" b="0" dirty="0">
                <a:solidFill>
                  <a:schemeClr val="bg1"/>
                </a:solidFill>
                <a:ea typeface="新細明體" pitchFamily="18" charset="-120"/>
              </a:rPr>
              <a:t>knowledge economy </a:t>
            </a:r>
            <a:r>
              <a:rPr kumimoji="1" lang="en-GB" b="1" dirty="0">
                <a:solidFill>
                  <a:srgbClr val="FF0000"/>
                </a:solidFill>
                <a:ea typeface="新細明體" pitchFamily="18" charset="-120"/>
              </a:rPr>
              <a:t>(ODM)</a:t>
            </a:r>
          </a:p>
          <a:p>
            <a:pPr algn="ctr" eaLnBrk="0">
              <a:lnSpc>
                <a:spcPct val="90000"/>
              </a:lnSpc>
              <a:spcBef>
                <a:spcPct val="50000"/>
              </a:spcBef>
            </a:pPr>
            <a:r>
              <a:rPr kumimoji="1" lang="en-GB" sz="1600" b="0" i="1" dirty="0">
                <a:solidFill>
                  <a:schemeClr val="tx2">
                    <a:lumMod val="20000"/>
                    <a:lumOff val="80000"/>
                  </a:schemeClr>
                </a:solidFill>
                <a:ea typeface="新細明體" pitchFamily="18" charset="-120"/>
              </a:rPr>
              <a:t>communication, education &amp; information products</a:t>
            </a:r>
          </a:p>
        </p:txBody>
      </p:sp>
      <p:sp>
        <p:nvSpPr>
          <p:cNvPr id="1411092" name="Text Box 20"/>
          <p:cNvSpPr txBox="1">
            <a:spLocks noChangeArrowheads="1"/>
          </p:cNvSpPr>
          <p:nvPr/>
        </p:nvSpPr>
        <p:spPr bwMode="auto">
          <a:xfrm>
            <a:off x="5984630" y="1187452"/>
            <a:ext cx="3109546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algn="ctr" eaLnBrk="0">
              <a:lnSpc>
                <a:spcPct val="60000"/>
              </a:lnSpc>
              <a:spcBef>
                <a:spcPct val="50000"/>
              </a:spcBef>
            </a:pPr>
            <a:r>
              <a:rPr kumimoji="1" lang="en-GB" dirty="0">
                <a:solidFill>
                  <a:schemeClr val="bg1"/>
                </a:solidFill>
                <a:ea typeface="新細明體" pitchFamily="18" charset="-120"/>
              </a:rPr>
              <a:t>cultural resources</a:t>
            </a:r>
          </a:p>
          <a:p>
            <a:pPr algn="ctr" eaLnBrk="0">
              <a:lnSpc>
                <a:spcPct val="90000"/>
              </a:lnSpc>
              <a:spcBef>
                <a:spcPct val="50000"/>
              </a:spcBef>
            </a:pPr>
            <a:r>
              <a:rPr kumimoji="1" lang="en-GB" b="0" dirty="0">
                <a:solidFill>
                  <a:schemeClr val="bg1"/>
                </a:solidFill>
                <a:ea typeface="新細明體" pitchFamily="18" charset="-120"/>
              </a:rPr>
              <a:t>experience economy</a:t>
            </a:r>
            <a:r>
              <a:rPr kumimoji="1" lang="en-GB" b="0" dirty="0">
                <a:solidFill>
                  <a:schemeClr val="tx2">
                    <a:lumMod val="20000"/>
                    <a:lumOff val="80000"/>
                  </a:schemeClr>
                </a:solidFill>
                <a:ea typeface="新細明體" pitchFamily="18" charset="-120"/>
              </a:rPr>
              <a:t> </a:t>
            </a:r>
            <a:r>
              <a:rPr kumimoji="1" lang="en-GB" b="1" dirty="0">
                <a:solidFill>
                  <a:srgbClr val="99FF33"/>
                </a:solidFill>
                <a:ea typeface="新細明體" pitchFamily="18" charset="-120"/>
              </a:rPr>
              <a:t>(OBM)</a:t>
            </a:r>
          </a:p>
          <a:p>
            <a:pPr algn="ctr" eaLnBrk="0">
              <a:lnSpc>
                <a:spcPct val="90000"/>
              </a:lnSpc>
              <a:spcBef>
                <a:spcPct val="50000"/>
              </a:spcBef>
            </a:pPr>
            <a:r>
              <a:rPr kumimoji="1" lang="en-GB" sz="1600" b="0" i="1" dirty="0">
                <a:solidFill>
                  <a:schemeClr val="tx2">
                    <a:lumMod val="20000"/>
                    <a:lumOff val="80000"/>
                  </a:schemeClr>
                </a:solidFill>
                <a:ea typeface="新細明體" pitchFamily="18" charset="-120"/>
              </a:rPr>
              <a:t>entertainment, pleasure &amp; leisure products</a:t>
            </a:r>
          </a:p>
        </p:txBody>
      </p:sp>
      <p:sp>
        <p:nvSpPr>
          <p:cNvPr id="1411093" name="Oval 21"/>
          <p:cNvSpPr>
            <a:spLocks noChangeArrowheads="1"/>
          </p:cNvSpPr>
          <p:nvPr/>
        </p:nvSpPr>
        <p:spPr bwMode="auto">
          <a:xfrm>
            <a:off x="4193931" y="3168650"/>
            <a:ext cx="740020" cy="70485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11094" name="Line 22"/>
          <p:cNvSpPr>
            <a:spLocks noChangeShapeType="1"/>
          </p:cNvSpPr>
          <p:nvPr/>
        </p:nvSpPr>
        <p:spPr bwMode="auto">
          <a:xfrm flipV="1">
            <a:off x="4572000" y="3587757"/>
            <a:ext cx="2304000" cy="174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11095" name="Text Box 23"/>
          <p:cNvSpPr txBox="1">
            <a:spLocks noChangeArrowheads="1"/>
          </p:cNvSpPr>
          <p:nvPr/>
        </p:nvSpPr>
        <p:spPr bwMode="auto">
          <a:xfrm>
            <a:off x="6838953" y="3162729"/>
            <a:ext cx="2233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GB" sz="4800" b="1" dirty="0">
                <a:solidFill>
                  <a:srgbClr val="FF0000"/>
                </a:solidFill>
                <a:latin typeface="Jenkins v2.0" pitchFamily="2" charset="0"/>
                <a:ea typeface="新細明體" pitchFamily="18" charset="-120"/>
              </a:rPr>
              <a:t>BUSINESS</a:t>
            </a:r>
          </a:p>
        </p:txBody>
      </p:sp>
      <p:sp>
        <p:nvSpPr>
          <p:cNvPr id="1411096" name="Line 24"/>
          <p:cNvSpPr>
            <a:spLocks noChangeShapeType="1"/>
          </p:cNvSpPr>
          <p:nvPr/>
        </p:nvSpPr>
        <p:spPr bwMode="auto">
          <a:xfrm>
            <a:off x="4557346" y="3554417"/>
            <a:ext cx="0" cy="674687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97" name="Line 25"/>
          <p:cNvSpPr>
            <a:spLocks noChangeShapeType="1"/>
          </p:cNvSpPr>
          <p:nvPr/>
        </p:nvSpPr>
        <p:spPr bwMode="auto">
          <a:xfrm>
            <a:off x="3927234" y="3082925"/>
            <a:ext cx="630115" cy="4953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1098" name="Line 26"/>
          <p:cNvSpPr>
            <a:spLocks noChangeShapeType="1"/>
          </p:cNvSpPr>
          <p:nvPr/>
        </p:nvSpPr>
        <p:spPr bwMode="auto">
          <a:xfrm flipH="1">
            <a:off x="4557346" y="3082932"/>
            <a:ext cx="586154" cy="49371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2" name="Group 35"/>
          <p:cNvGrpSpPr/>
          <p:nvPr/>
        </p:nvGrpSpPr>
        <p:grpSpPr>
          <a:xfrm>
            <a:off x="639564" y="4762760"/>
            <a:ext cx="2336632" cy="716153"/>
            <a:chOff x="238049" y="5037975"/>
            <a:chExt cx="2336632" cy="716153"/>
          </a:xfrm>
        </p:grpSpPr>
        <p:sp>
          <p:nvSpPr>
            <p:cNvPr id="28" name="TextBox 8"/>
            <p:cNvSpPr txBox="1"/>
            <p:nvPr/>
          </p:nvSpPr>
          <p:spPr>
            <a:xfrm rot="20812530">
              <a:off x="238049" y="5324702"/>
              <a:ext cx="2281970" cy="429426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>
                  <a:latin typeface="Jenkins v2.0" pitchFamily="2" charset="0"/>
                </a:rPr>
                <a:t>power to change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227209" y="5037975"/>
              <a:ext cx="347472" cy="310896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6239550" y="4733230"/>
            <a:ext cx="2427161" cy="750107"/>
            <a:chOff x="6343400" y="4948062"/>
            <a:chExt cx="2427161" cy="750107"/>
          </a:xfrm>
        </p:grpSpPr>
        <p:sp>
          <p:nvSpPr>
            <p:cNvPr id="31" name="TextBox 8"/>
            <p:cNvSpPr txBox="1"/>
            <p:nvPr/>
          </p:nvSpPr>
          <p:spPr>
            <a:xfrm rot="495889">
              <a:off x="6343400" y="5243318"/>
              <a:ext cx="2427161" cy="454851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>
                  <a:latin typeface="Jenkins v2.0" pitchFamily="2" charset="0"/>
                </a:rPr>
                <a:t>image to influence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416125" y="4948062"/>
              <a:ext cx="347472" cy="31089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sp>
        <p:nvSpPr>
          <p:cNvPr id="33" name="TextBox 8"/>
          <p:cNvSpPr txBox="1"/>
          <p:nvPr/>
        </p:nvSpPr>
        <p:spPr>
          <a:xfrm rot="20920949">
            <a:off x="5812248" y="548398"/>
            <a:ext cx="2882824" cy="454851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 smtClean="0">
                <a:latin typeface="Jenkins v2.0" pitchFamily="2" charset="0"/>
              </a:rPr>
              <a:t>message to motivate</a:t>
            </a:r>
            <a:endParaRPr lang="en-GB" sz="3200" dirty="0">
              <a:latin typeface="Jenkins v2.0" pitchFamily="2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736167" y="878142"/>
            <a:ext cx="347472" cy="310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141" name="Oval 13"/>
          <p:cNvSpPr>
            <a:spLocks noChangeArrowheads="1"/>
          </p:cNvSpPr>
          <p:nvPr/>
        </p:nvSpPr>
        <p:spPr bwMode="auto">
          <a:xfrm>
            <a:off x="405915" y="1844675"/>
            <a:ext cx="3421673" cy="3436938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1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56143" name="Oval 15"/>
          <p:cNvSpPr>
            <a:spLocks noChangeArrowheads="1"/>
          </p:cNvSpPr>
          <p:nvPr/>
        </p:nvSpPr>
        <p:spPr bwMode="auto">
          <a:xfrm>
            <a:off x="5290042" y="1851025"/>
            <a:ext cx="3420208" cy="3436938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1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56142" name="Oval 14"/>
          <p:cNvSpPr>
            <a:spLocks noChangeArrowheads="1"/>
          </p:cNvSpPr>
          <p:nvPr/>
        </p:nvSpPr>
        <p:spPr bwMode="auto">
          <a:xfrm>
            <a:off x="2842846" y="1851025"/>
            <a:ext cx="3423138" cy="3436938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1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5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080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zh-TW" sz="4000" dirty="0">
                <a:latin typeface="Century Gothic" pitchFamily="34" charset="0"/>
              </a:rPr>
              <a:t>the steps of business evolution </a:t>
            </a:r>
            <a:br>
              <a:rPr lang="en-GB" altLang="zh-TW" sz="4000" dirty="0">
                <a:latin typeface="Century Gothic" pitchFamily="34" charset="0"/>
              </a:rPr>
            </a:br>
            <a:r>
              <a:rPr lang="en-GB" altLang="zh-TW" sz="2000" dirty="0">
                <a:latin typeface="Century Gothic" pitchFamily="34" charset="0"/>
              </a:rPr>
              <a:t> from product to experience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94"/>
            <a:ext cx="2133600" cy="365125"/>
          </a:xfrm>
          <a:prstGeom prst="rect">
            <a:avLst/>
          </a:prstGeom>
        </p:spPr>
        <p:txBody>
          <a:bodyPr/>
          <a:lstStyle/>
          <a:p>
            <a:fld id="{F882BED1-C3A9-4D6A-9633-2667FAD847BD}" type="slidenum">
              <a:rPr lang="zh-TW" altLang="en-GB"/>
              <a:pPr/>
              <a:t>6</a:t>
            </a:fld>
            <a:endParaRPr lang="en-GB" altLang="zh-TW"/>
          </a:p>
        </p:txBody>
      </p:sp>
      <p:sp>
        <p:nvSpPr>
          <p:cNvPr id="1456131" name="Line 3"/>
          <p:cNvSpPr>
            <a:spLocks noChangeShapeType="1"/>
          </p:cNvSpPr>
          <p:nvPr/>
        </p:nvSpPr>
        <p:spPr bwMode="auto">
          <a:xfrm flipH="1">
            <a:off x="936383" y="4146550"/>
            <a:ext cx="1132742" cy="1296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56132" name="Line 4"/>
          <p:cNvSpPr>
            <a:spLocks noChangeShapeType="1"/>
          </p:cNvSpPr>
          <p:nvPr/>
        </p:nvSpPr>
        <p:spPr bwMode="auto">
          <a:xfrm>
            <a:off x="7026520" y="4129088"/>
            <a:ext cx="1128346" cy="1332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56133" name="Text Box 5"/>
          <p:cNvSpPr txBox="1">
            <a:spLocks noChangeArrowheads="1"/>
          </p:cNvSpPr>
          <p:nvPr/>
        </p:nvSpPr>
        <p:spPr bwMode="auto">
          <a:xfrm>
            <a:off x="171450" y="5562606"/>
            <a:ext cx="1833196" cy="3845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 dirty="0">
                <a:ea typeface="新細明體" pitchFamily="18" charset="-120"/>
              </a:rPr>
              <a:t>manufacture</a:t>
            </a:r>
          </a:p>
        </p:txBody>
      </p:sp>
      <p:sp>
        <p:nvSpPr>
          <p:cNvPr id="1456134" name="Text Box 6"/>
          <p:cNvSpPr txBox="1">
            <a:spLocks noChangeArrowheads="1"/>
          </p:cNvSpPr>
          <p:nvPr/>
        </p:nvSpPr>
        <p:spPr bwMode="auto">
          <a:xfrm>
            <a:off x="7360628" y="5565775"/>
            <a:ext cx="1326172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 dirty="0">
                <a:ea typeface="新細明體" pitchFamily="18" charset="-120"/>
              </a:rPr>
              <a:t>branding</a:t>
            </a:r>
          </a:p>
        </p:txBody>
      </p:sp>
      <p:sp>
        <p:nvSpPr>
          <p:cNvPr id="1456135" name="Line 7"/>
          <p:cNvSpPr>
            <a:spLocks noChangeShapeType="1"/>
          </p:cNvSpPr>
          <p:nvPr/>
        </p:nvSpPr>
        <p:spPr bwMode="auto">
          <a:xfrm>
            <a:off x="3329354" y="4140200"/>
            <a:ext cx="0" cy="1332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56136" name="Line 8"/>
          <p:cNvSpPr>
            <a:spLocks noChangeShapeType="1"/>
          </p:cNvSpPr>
          <p:nvPr/>
        </p:nvSpPr>
        <p:spPr bwMode="auto">
          <a:xfrm>
            <a:off x="4569069" y="4149725"/>
            <a:ext cx="0" cy="1332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56137" name="Text Box 9"/>
          <p:cNvSpPr txBox="1">
            <a:spLocks noChangeArrowheads="1"/>
          </p:cNvSpPr>
          <p:nvPr/>
        </p:nvSpPr>
        <p:spPr bwMode="auto">
          <a:xfrm>
            <a:off x="2404697" y="5553075"/>
            <a:ext cx="1717431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 dirty="0">
                <a:ea typeface="新細明體" pitchFamily="18" charset="-120"/>
              </a:rPr>
              <a:t>sales-based</a:t>
            </a:r>
          </a:p>
        </p:txBody>
      </p:sp>
      <p:sp>
        <p:nvSpPr>
          <p:cNvPr id="1456138" name="Text Box 10"/>
          <p:cNvSpPr txBox="1">
            <a:spLocks noChangeArrowheads="1"/>
          </p:cNvSpPr>
          <p:nvPr/>
        </p:nvSpPr>
        <p:spPr bwMode="auto">
          <a:xfrm>
            <a:off x="4245220" y="5565781"/>
            <a:ext cx="860180" cy="3845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 dirty="0" smtClean="0">
                <a:ea typeface="新細明體" pitchFamily="18" charset="-120"/>
              </a:rPr>
              <a:t>R&amp;D</a:t>
            </a:r>
            <a:endParaRPr lang="en-GB" altLang="zh-TW" sz="1900" dirty="0">
              <a:ea typeface="新細明體" pitchFamily="18" charset="-120"/>
            </a:endParaRPr>
          </a:p>
        </p:txBody>
      </p:sp>
      <p:sp>
        <p:nvSpPr>
          <p:cNvPr id="1456139" name="Text Box 11"/>
          <p:cNvSpPr txBox="1">
            <a:spLocks noChangeArrowheads="1"/>
          </p:cNvSpPr>
          <p:nvPr/>
        </p:nvSpPr>
        <p:spPr bwMode="auto">
          <a:xfrm>
            <a:off x="5290039" y="5556250"/>
            <a:ext cx="1418492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 dirty="0">
                <a:ea typeface="新細明體" pitchFamily="18" charset="-120"/>
              </a:rPr>
              <a:t>marketing</a:t>
            </a:r>
          </a:p>
        </p:txBody>
      </p:sp>
      <p:sp>
        <p:nvSpPr>
          <p:cNvPr id="1456140" name="Line 12"/>
          <p:cNvSpPr>
            <a:spLocks noChangeShapeType="1"/>
          </p:cNvSpPr>
          <p:nvPr/>
        </p:nvSpPr>
        <p:spPr bwMode="auto">
          <a:xfrm>
            <a:off x="5782408" y="4140200"/>
            <a:ext cx="0" cy="1332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56144" name="Text Box 16"/>
          <p:cNvSpPr txBox="1">
            <a:spLocks noChangeArrowheads="1"/>
          </p:cNvSpPr>
          <p:nvPr/>
        </p:nvSpPr>
        <p:spPr bwMode="auto">
          <a:xfrm>
            <a:off x="1060450" y="3136900"/>
            <a:ext cx="1576754" cy="5794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3200" dirty="0">
                <a:solidFill>
                  <a:srgbClr val="FF0000"/>
                </a:solidFill>
                <a:ea typeface="新細明體" pitchFamily="18" charset="-120"/>
              </a:rPr>
              <a:t>OEM</a:t>
            </a:r>
          </a:p>
        </p:txBody>
      </p:sp>
      <p:sp>
        <p:nvSpPr>
          <p:cNvPr id="1456145" name="Text Box 17"/>
          <p:cNvSpPr txBox="1">
            <a:spLocks noChangeArrowheads="1"/>
          </p:cNvSpPr>
          <p:nvPr/>
        </p:nvSpPr>
        <p:spPr bwMode="auto">
          <a:xfrm>
            <a:off x="3767508" y="3140075"/>
            <a:ext cx="1578219" cy="5794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3200" dirty="0">
                <a:solidFill>
                  <a:srgbClr val="00B0F0"/>
                </a:solidFill>
                <a:ea typeface="新細明體" pitchFamily="18" charset="-120"/>
              </a:rPr>
              <a:t>ODM</a:t>
            </a:r>
          </a:p>
        </p:txBody>
      </p:sp>
      <p:sp>
        <p:nvSpPr>
          <p:cNvPr id="1456146" name="Text Box 18"/>
          <p:cNvSpPr txBox="1">
            <a:spLocks noChangeArrowheads="1"/>
          </p:cNvSpPr>
          <p:nvPr/>
        </p:nvSpPr>
        <p:spPr bwMode="auto">
          <a:xfrm>
            <a:off x="6462346" y="3136900"/>
            <a:ext cx="1576754" cy="5794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3200">
                <a:solidFill>
                  <a:srgbClr val="66FF33"/>
                </a:solidFill>
                <a:ea typeface="新細明體" pitchFamily="18" charset="-120"/>
              </a:rPr>
              <a:t>OBM</a:t>
            </a:r>
          </a:p>
        </p:txBody>
      </p:sp>
      <p:sp>
        <p:nvSpPr>
          <p:cNvPr id="1456147" name="Text Box 19"/>
          <p:cNvSpPr txBox="1">
            <a:spLocks noChangeArrowheads="1"/>
          </p:cNvSpPr>
          <p:nvPr/>
        </p:nvSpPr>
        <p:spPr bwMode="auto">
          <a:xfrm>
            <a:off x="2546842" y="3656019"/>
            <a:ext cx="1575289" cy="38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>
                <a:solidFill>
                  <a:schemeClr val="accent1">
                    <a:lumMod val="20000"/>
                    <a:lumOff val="80000"/>
                  </a:schemeClr>
                </a:solidFill>
                <a:ea typeface="新細明體" pitchFamily="18" charset="-120"/>
              </a:rPr>
              <a:t>copy</a:t>
            </a:r>
          </a:p>
        </p:txBody>
      </p:sp>
      <p:sp>
        <p:nvSpPr>
          <p:cNvPr id="1456148" name="Text Box 20"/>
          <p:cNvSpPr txBox="1">
            <a:spLocks noChangeArrowheads="1"/>
          </p:cNvSpPr>
          <p:nvPr/>
        </p:nvSpPr>
        <p:spPr bwMode="auto">
          <a:xfrm>
            <a:off x="4989635" y="3671890"/>
            <a:ext cx="1575288" cy="38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>
                <a:solidFill>
                  <a:schemeClr val="accent1">
                    <a:lumMod val="20000"/>
                    <a:lumOff val="80000"/>
                  </a:schemeClr>
                </a:solidFill>
                <a:ea typeface="新細明體" pitchFamily="18" charset="-120"/>
              </a:rPr>
              <a:t>original</a:t>
            </a:r>
          </a:p>
        </p:txBody>
      </p:sp>
      <p:sp>
        <p:nvSpPr>
          <p:cNvPr id="1456149" name="Text Box 21"/>
          <p:cNvSpPr txBox="1">
            <a:spLocks noChangeArrowheads="1"/>
          </p:cNvSpPr>
          <p:nvPr/>
        </p:nvSpPr>
        <p:spPr bwMode="auto">
          <a:xfrm>
            <a:off x="3758715" y="3649663"/>
            <a:ext cx="157821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>
                <a:solidFill>
                  <a:schemeClr val="accent1">
                    <a:lumMod val="20000"/>
                    <a:lumOff val="80000"/>
                  </a:schemeClr>
                </a:solidFill>
                <a:ea typeface="新細明體" pitchFamily="18" charset="-120"/>
              </a:rPr>
              <a:t>own</a:t>
            </a:r>
          </a:p>
        </p:txBody>
      </p:sp>
      <p:sp>
        <p:nvSpPr>
          <p:cNvPr id="1456150" name="Text Box 22"/>
          <p:cNvSpPr txBox="1">
            <a:spLocks noChangeArrowheads="1"/>
          </p:cNvSpPr>
          <p:nvPr/>
        </p:nvSpPr>
        <p:spPr bwMode="auto">
          <a:xfrm>
            <a:off x="836738" y="3646488"/>
            <a:ext cx="200171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 dirty="0">
                <a:solidFill>
                  <a:schemeClr val="accent1">
                    <a:lumMod val="20000"/>
                    <a:lumOff val="80000"/>
                  </a:schemeClr>
                </a:solidFill>
                <a:ea typeface="新細明體" pitchFamily="18" charset="-120"/>
              </a:rPr>
              <a:t>buyer-specified</a:t>
            </a:r>
          </a:p>
        </p:txBody>
      </p:sp>
      <p:sp>
        <p:nvSpPr>
          <p:cNvPr id="1456151" name="Text Box 23"/>
          <p:cNvSpPr txBox="1">
            <a:spLocks noChangeArrowheads="1"/>
          </p:cNvSpPr>
          <p:nvPr/>
        </p:nvSpPr>
        <p:spPr bwMode="auto">
          <a:xfrm>
            <a:off x="6462346" y="3646488"/>
            <a:ext cx="157675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900" dirty="0">
                <a:solidFill>
                  <a:schemeClr val="accent1">
                    <a:lumMod val="20000"/>
                    <a:lumOff val="80000"/>
                  </a:schemeClr>
                </a:solidFill>
                <a:ea typeface="新細明體" pitchFamily="18" charset="-120"/>
              </a:rPr>
              <a:t>unique</a:t>
            </a:r>
          </a:p>
        </p:txBody>
      </p:sp>
      <p:sp>
        <p:nvSpPr>
          <p:cNvPr id="1456152" name="Text Box 24"/>
          <p:cNvSpPr txBox="1">
            <a:spLocks noChangeArrowheads="1"/>
          </p:cNvSpPr>
          <p:nvPr/>
        </p:nvSpPr>
        <p:spPr bwMode="auto">
          <a:xfrm>
            <a:off x="-6350" y="1035051"/>
            <a:ext cx="3335704" cy="111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900" dirty="0">
                <a:solidFill>
                  <a:schemeClr val="tx2"/>
                </a:solidFill>
                <a:ea typeface="新細明體" pitchFamily="18" charset="-120"/>
                <a:sym typeface="Wingdings" pitchFamily="2" charset="2"/>
              </a:rPr>
              <a:t></a:t>
            </a:r>
            <a:r>
              <a:rPr lang="en-GB" sz="1900" dirty="0">
                <a:solidFill>
                  <a:schemeClr val="tx2"/>
                </a:solidFill>
                <a:ea typeface="新細明體" pitchFamily="18" charset="-120"/>
              </a:rPr>
              <a:t> trade down</a:t>
            </a:r>
          </a:p>
          <a:p>
            <a:pPr>
              <a:spcBef>
                <a:spcPct val="50000"/>
              </a:spcBef>
            </a:pPr>
            <a:r>
              <a:rPr lang="en-GB" sz="1900" b="0" dirty="0">
                <a:solidFill>
                  <a:schemeClr val="bg1"/>
                </a:solidFill>
                <a:ea typeface="新細明體" pitchFamily="18" charset="-120"/>
              </a:rPr>
              <a:t>compete on </a:t>
            </a:r>
            <a:r>
              <a:rPr lang="en-GB" sz="1900" dirty="0">
                <a:solidFill>
                  <a:schemeClr val="bg1"/>
                </a:solidFill>
                <a:ea typeface="新細明體" pitchFamily="18" charset="-120"/>
              </a:rPr>
              <a:t>price</a:t>
            </a:r>
            <a:r>
              <a:rPr lang="en-GB" sz="1900" b="0" dirty="0">
                <a:solidFill>
                  <a:schemeClr val="bg1"/>
                </a:solidFill>
                <a:ea typeface="新細明體" pitchFamily="18" charset="-120"/>
              </a:rPr>
              <a:t> = </a:t>
            </a:r>
            <a:r>
              <a:rPr lang="en-GB" sz="1900" b="0" dirty="0" smtClean="0">
                <a:solidFill>
                  <a:schemeClr val="bg1"/>
                </a:solidFill>
                <a:ea typeface="新細明體" pitchFamily="18" charset="-120"/>
              </a:rPr>
              <a:t>    cost </a:t>
            </a:r>
            <a:r>
              <a:rPr lang="en-GB" sz="1900" b="0" dirty="0">
                <a:solidFill>
                  <a:schemeClr val="bg1"/>
                </a:solidFill>
                <a:ea typeface="新細明體" pitchFamily="18" charset="-120"/>
              </a:rPr>
              <a:t>down</a:t>
            </a:r>
            <a:endParaRPr lang="en-US" sz="1900" b="0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1456153" name="Text Box 25"/>
          <p:cNvSpPr txBox="1">
            <a:spLocks noChangeArrowheads="1"/>
          </p:cNvSpPr>
          <p:nvPr/>
        </p:nvSpPr>
        <p:spPr bwMode="auto">
          <a:xfrm>
            <a:off x="5785338" y="1039813"/>
            <a:ext cx="3358662" cy="111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257" tIns="45632" rIns="91257" bIns="45632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900" dirty="0">
                <a:solidFill>
                  <a:schemeClr val="tx2"/>
                </a:solidFill>
                <a:ea typeface="新細明體" pitchFamily="18" charset="-120"/>
              </a:rPr>
              <a:t>trade up </a:t>
            </a:r>
            <a:r>
              <a:rPr lang="en-GB" sz="1900" dirty="0">
                <a:solidFill>
                  <a:schemeClr val="tx2"/>
                </a:solidFill>
                <a:ea typeface="新細明體" pitchFamily="18" charset="-120"/>
                <a:sym typeface="Wingdings" pitchFamily="2" charset="2"/>
              </a:rPr>
              <a:t></a:t>
            </a:r>
            <a:endParaRPr lang="en-GB" sz="1900" dirty="0">
              <a:solidFill>
                <a:schemeClr val="tx2"/>
              </a:solidFill>
              <a:ea typeface="新細明體" pitchFamily="18" charset="-120"/>
            </a:endParaRPr>
          </a:p>
          <a:p>
            <a:pPr algn="r">
              <a:spcBef>
                <a:spcPct val="50000"/>
              </a:spcBef>
            </a:pPr>
            <a:r>
              <a:rPr lang="en-GB" sz="1900" b="0" dirty="0">
                <a:solidFill>
                  <a:schemeClr val="bg1"/>
                </a:solidFill>
                <a:ea typeface="新細明體" pitchFamily="18" charset="-120"/>
              </a:rPr>
              <a:t>compete on </a:t>
            </a:r>
            <a:r>
              <a:rPr lang="en-GB" sz="1900" dirty="0">
                <a:solidFill>
                  <a:schemeClr val="bg1"/>
                </a:solidFill>
                <a:ea typeface="新細明體" pitchFamily="18" charset="-120"/>
              </a:rPr>
              <a:t>experience</a:t>
            </a:r>
            <a:r>
              <a:rPr lang="en-GB" sz="1900" b="0" dirty="0">
                <a:solidFill>
                  <a:schemeClr val="bg1"/>
                </a:solidFill>
                <a:ea typeface="新細明體" pitchFamily="18" charset="-120"/>
              </a:rPr>
              <a:t> = profits up</a:t>
            </a:r>
            <a:endParaRPr lang="en-US" sz="1900" b="0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1456154" name="Text Box 26"/>
          <p:cNvSpPr txBox="1">
            <a:spLocks noChangeArrowheads="1"/>
          </p:cNvSpPr>
          <p:nvPr/>
        </p:nvSpPr>
        <p:spPr bwMode="auto">
          <a:xfrm>
            <a:off x="3576515" y="1035051"/>
            <a:ext cx="1973385" cy="111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257" tIns="45632" rIns="91257" bIns="45632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GB" sz="1900" b="1" dirty="0">
                <a:solidFill>
                  <a:schemeClr val="tx2"/>
                </a:solidFill>
                <a:ea typeface="新細明體" pitchFamily="18" charset="-120"/>
              </a:rPr>
              <a:t>middle market</a:t>
            </a:r>
          </a:p>
          <a:p>
            <a:pPr algn="ctr">
              <a:spcBef>
                <a:spcPct val="50000"/>
              </a:spcBef>
            </a:pPr>
            <a:r>
              <a:rPr lang="en-GB" sz="1900" b="0" dirty="0">
                <a:solidFill>
                  <a:schemeClr val="bg1"/>
                </a:solidFill>
                <a:ea typeface="新細明體" pitchFamily="18" charset="-120"/>
              </a:rPr>
              <a:t> costs </a:t>
            </a:r>
            <a:r>
              <a:rPr lang="en-GB" sz="1900" b="0" dirty="0" smtClean="0">
                <a:solidFill>
                  <a:schemeClr val="bg1"/>
                </a:solidFill>
                <a:ea typeface="新細明體" pitchFamily="18" charset="-120"/>
              </a:rPr>
              <a:t>up</a:t>
            </a:r>
          </a:p>
          <a:p>
            <a:pPr algn="ctr">
              <a:lnSpc>
                <a:spcPts val="120"/>
              </a:lnSpc>
              <a:spcBef>
                <a:spcPct val="50000"/>
              </a:spcBef>
            </a:pPr>
            <a:r>
              <a:rPr lang="en-GB" sz="1900" b="0" dirty="0" smtClean="0">
                <a:solidFill>
                  <a:schemeClr val="bg1"/>
                </a:solidFill>
                <a:ea typeface="新細明體" pitchFamily="18" charset="-120"/>
              </a:rPr>
              <a:t>volume </a:t>
            </a:r>
            <a:r>
              <a:rPr lang="en-GB" sz="1900" b="0" dirty="0">
                <a:solidFill>
                  <a:schemeClr val="bg1"/>
                </a:solidFill>
                <a:ea typeface="新細明體" pitchFamily="18" charset="-120"/>
              </a:rPr>
              <a:t>down</a:t>
            </a:r>
            <a:endParaRPr lang="en-US" sz="1900" b="0" dirty="0">
              <a:solidFill>
                <a:schemeClr val="bg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5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5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5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5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5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45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5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5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5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45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5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5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145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45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6141" grpId="0" animBg="1"/>
      <p:bldP spid="1456143" grpId="0" animBg="1"/>
      <p:bldP spid="1456142" grpId="0" animBg="1"/>
      <p:bldP spid="1456131" grpId="0" animBg="1"/>
      <p:bldP spid="1456132" grpId="0" animBg="1"/>
      <p:bldP spid="1456133" grpId="0" animBg="1"/>
      <p:bldP spid="1456134" grpId="0" animBg="1"/>
      <p:bldP spid="1456135" grpId="0" animBg="1"/>
      <p:bldP spid="1456136" grpId="0" animBg="1"/>
      <p:bldP spid="1456137" grpId="0" animBg="1"/>
      <p:bldP spid="1456138" grpId="0" animBg="1"/>
      <p:bldP spid="1456139" grpId="0" animBg="1"/>
      <p:bldP spid="1456140" grpId="0" animBg="1"/>
      <p:bldP spid="1456144" grpId="0" animBg="1"/>
      <p:bldP spid="1456145" grpId="0" animBg="1"/>
      <p:bldP spid="1456146" grpId="0" animBg="1"/>
      <p:bldP spid="1456147" grpId="0"/>
      <p:bldP spid="1456148" grpId="0"/>
      <p:bldP spid="1456149" grpId="0"/>
      <p:bldP spid="1456150" grpId="0"/>
      <p:bldP spid="1456151" grpId="0"/>
      <p:bldP spid="1456152" grpId="0" animBg="1"/>
      <p:bldP spid="1456153" grpId="0" animBg="1"/>
      <p:bldP spid="14561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944756" y="979090"/>
            <a:ext cx="1689101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solidFill>
                  <a:srgbClr val="FFFF00"/>
                </a:solidFill>
              </a:rPr>
              <a:t>creative brands 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844316" y="1851025"/>
            <a:ext cx="3421673" cy="3436938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/>
              <a:t>Creative Business: </a:t>
            </a:r>
            <a:r>
              <a:rPr lang="en-GB" altLang="zh-TW" sz="3600" dirty="0" smtClean="0"/>
              <a:t>an alternative target</a:t>
            </a:r>
            <a:r>
              <a:rPr lang="en-GB" altLang="zh-TW" sz="4000" dirty="0" smtClean="0"/>
              <a:t/>
            </a:r>
            <a:br>
              <a:rPr lang="en-GB" altLang="zh-TW" sz="4000" dirty="0" smtClean="0"/>
            </a:br>
            <a:r>
              <a:rPr lang="en-GB" altLang="zh-TW" sz="1800" b="1" dirty="0" smtClean="0"/>
              <a:t>The Creative Way: </a:t>
            </a:r>
            <a:r>
              <a:rPr lang="en-GB" altLang="zh-TW" sz="1800" dirty="0" smtClean="0"/>
              <a:t>Original Concept Manufacturing (</a:t>
            </a:r>
            <a:r>
              <a:rPr lang="en-GB" altLang="zh-TW" sz="1800" b="1" dirty="0" smtClean="0"/>
              <a:t>OCM</a:t>
            </a:r>
            <a:r>
              <a:rPr lang="en-GB" altLang="zh-TW" sz="1800" dirty="0" smtClean="0"/>
              <a:t>)</a:t>
            </a:r>
            <a:endParaRPr lang="en-GB" sz="1800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405916" y="1844675"/>
            <a:ext cx="3421673" cy="3436938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5290042" y="1851025"/>
            <a:ext cx="3420208" cy="3436938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593850" y="3345418"/>
            <a:ext cx="773725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b="1" dirty="0">
                <a:solidFill>
                  <a:schemeClr val="bg1"/>
                </a:solidFill>
              </a:rPr>
              <a:t>OEM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170486" y="3348593"/>
            <a:ext cx="801565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b="1" dirty="0">
                <a:solidFill>
                  <a:schemeClr val="bg1"/>
                </a:solidFill>
              </a:rPr>
              <a:t>ODM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729046" y="3370818"/>
            <a:ext cx="915871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b="1" dirty="0">
                <a:solidFill>
                  <a:schemeClr val="bg1"/>
                </a:solidFill>
              </a:rPr>
              <a:t>OBM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882903" y="3656013"/>
            <a:ext cx="9138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copy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194303" y="3671893"/>
            <a:ext cx="116205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2000" b="1" dirty="0">
                <a:solidFill>
                  <a:srgbClr val="FFFF00"/>
                </a:solidFill>
              </a:rPr>
              <a:t>original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161696" y="3649666"/>
            <a:ext cx="8103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own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82653" y="3671893"/>
            <a:ext cx="18849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buyer-specified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420099" y="3671888"/>
            <a:ext cx="15767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unique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327650" y="3351768"/>
            <a:ext cx="870443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b="1" dirty="0">
                <a:solidFill>
                  <a:srgbClr val="FFFF00"/>
                </a:solidFill>
              </a:rPr>
              <a:t>OCM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936383" y="4146550"/>
            <a:ext cx="1132742" cy="140335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/>
            <a:endParaRPr lang="en-GB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3329354" y="4140200"/>
            <a:ext cx="0" cy="14400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/>
            <a:endParaRPr lang="en-GB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4569069" y="4149759"/>
            <a:ext cx="1466" cy="18360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/>
            <a:endParaRPr lang="en-GB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7026523" y="4129088"/>
            <a:ext cx="1129811" cy="1427162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/>
            <a:endParaRPr lang="en-GB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23982" y="5607056"/>
            <a:ext cx="1866412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solidFill>
                  <a:srgbClr val="FFFF00"/>
                </a:solidFill>
              </a:rPr>
              <a:t>local FOLLOWER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403234" y="5607056"/>
            <a:ext cx="1841989" cy="3667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learning phase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278068" y="6070252"/>
            <a:ext cx="262743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knowledge-based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4779157" y="5613400"/>
            <a:ext cx="202975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cultural-creative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7192371" y="5607056"/>
            <a:ext cx="1780180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solidFill>
                  <a:srgbClr val="FFFF00"/>
                </a:solidFill>
              </a:rPr>
              <a:t>global LEADER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5782408" y="4140200"/>
            <a:ext cx="0" cy="14400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/>
            <a:endParaRPr lang="en-GB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5778012" y="1714809"/>
            <a:ext cx="0" cy="1584000"/>
          </a:xfrm>
          <a:prstGeom prst="line">
            <a:avLst/>
          </a:prstGeom>
          <a:ln>
            <a:solidFill>
              <a:srgbClr val="FFFF00"/>
            </a:solidFill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algn="ctr"/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149853" y="2540000"/>
            <a:ext cx="1270249" cy="3691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b="1" dirty="0">
                <a:solidFill>
                  <a:schemeClr val="accent3">
                    <a:lumMod val="40000"/>
                    <a:lumOff val="60000"/>
                  </a:schemeClr>
                </a:solidFill>
                <a:ea typeface="新細明體" pitchFamily="18" charset="-120"/>
              </a:rPr>
              <a:t>creativity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827589" y="4406900"/>
            <a:ext cx="1510324" cy="3691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b="1" dirty="0">
                <a:solidFill>
                  <a:schemeClr val="accent3">
                    <a:lumMod val="40000"/>
                    <a:lumOff val="60000"/>
                  </a:schemeClr>
                </a:solidFill>
                <a:ea typeface="新細明體" pitchFamily="18" charset="-120"/>
              </a:rPr>
              <a:t>innovation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6661150" y="4406900"/>
            <a:ext cx="1296864" cy="3691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b="1" dirty="0">
                <a:solidFill>
                  <a:schemeClr val="accent3">
                    <a:lumMod val="40000"/>
                    <a:lumOff val="60000"/>
                  </a:schemeClr>
                </a:solidFill>
                <a:ea typeface="新細明體" pitchFamily="18" charset="-120"/>
              </a:rPr>
              <a:t>originality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  <a:ea typeface="新細明體" pitchFamily="18" charset="-120"/>
            </a:endParaRPr>
          </a:p>
        </p:txBody>
      </p:sp>
      <p:grpSp>
        <p:nvGrpSpPr>
          <p:cNvPr id="3" name="Group 32"/>
          <p:cNvGrpSpPr/>
          <p:nvPr/>
        </p:nvGrpSpPr>
        <p:grpSpPr>
          <a:xfrm>
            <a:off x="2034967" y="1149927"/>
            <a:ext cx="2537033" cy="1288884"/>
            <a:chOff x="5041333" y="944675"/>
            <a:chExt cx="2537033" cy="1288884"/>
          </a:xfrm>
        </p:grpSpPr>
        <p:sp>
          <p:nvSpPr>
            <p:cNvPr id="34" name="Folded Corner 33"/>
            <p:cNvSpPr/>
            <p:nvPr/>
          </p:nvSpPr>
          <p:spPr>
            <a:xfrm rot="21023627">
              <a:off x="5041333" y="944675"/>
              <a:ext cx="2537033" cy="1260051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3600" b="1" dirty="0" smtClean="0">
                  <a:solidFill>
                    <a:schemeClr val="bg1">
                      <a:lumMod val="50000"/>
                    </a:schemeClr>
                  </a:solidFill>
                  <a:latin typeface="Jenkins v2.0" pitchFamily="2" charset="0"/>
                </a:rPr>
                <a:t>Bridging the middle-market gap</a:t>
              </a:r>
              <a:endParaRPr lang="en-US" sz="3600" dirty="0">
                <a:latin typeface="Jenkins v2.0" pitchFamily="2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 rot="736615">
              <a:off x="6419686" y="1905550"/>
              <a:ext cx="366249" cy="328009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0"/>
                            </p:stCondLst>
                            <p:childTnLst>
                              <p:par>
                                <p:cTn id="81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7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9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1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3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7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7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GB" altLang="zh-TW" sz="4000">
                <a:latin typeface="Century Gothic" pitchFamily="34" charset="0"/>
              </a:rPr>
              <a:t>OCM: design-led upgrading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94"/>
            <a:ext cx="2133600" cy="365125"/>
          </a:xfrm>
          <a:prstGeom prst="rect">
            <a:avLst/>
          </a:prstGeom>
        </p:spPr>
        <p:txBody>
          <a:bodyPr/>
          <a:lstStyle/>
          <a:p>
            <a:fld id="{135EC6EB-B674-4343-991B-AB2D41202A47}" type="slidenum">
              <a:rPr lang="zh-TW" altLang="en-GB"/>
              <a:pPr/>
              <a:t>8</a:t>
            </a:fld>
            <a:endParaRPr lang="en-GB" altLang="zh-TW"/>
          </a:p>
        </p:txBody>
      </p:sp>
      <p:sp>
        <p:nvSpPr>
          <p:cNvPr id="1457154" name="Oval 2"/>
          <p:cNvSpPr>
            <a:spLocks noChangeArrowheads="1"/>
          </p:cNvSpPr>
          <p:nvPr/>
        </p:nvSpPr>
        <p:spPr bwMode="auto">
          <a:xfrm>
            <a:off x="4210052" y="3124207"/>
            <a:ext cx="720969" cy="1439863"/>
          </a:xfrm>
          <a:prstGeom prst="ellipse">
            <a:avLst/>
          </a:prstGeom>
          <a:solidFill>
            <a:srgbClr val="9933FF">
              <a:alpha val="74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91257" tIns="45632" rIns="91257" bIns="45632" anchor="ctr"/>
          <a:lstStyle/>
          <a:p>
            <a:pPr algn="ctr"/>
            <a:endParaRPr lang="en-US" sz="1900" b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57156" name="Oval 4"/>
          <p:cNvSpPr>
            <a:spLocks noChangeArrowheads="1"/>
          </p:cNvSpPr>
          <p:nvPr/>
        </p:nvSpPr>
        <p:spPr bwMode="auto">
          <a:xfrm rot="10800000" flipV="1">
            <a:off x="2727081" y="2763845"/>
            <a:ext cx="2208334" cy="216058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57157" name="Oval 5"/>
          <p:cNvSpPr>
            <a:spLocks noChangeArrowheads="1"/>
          </p:cNvSpPr>
          <p:nvPr/>
        </p:nvSpPr>
        <p:spPr bwMode="auto">
          <a:xfrm rot="10800000" flipV="1">
            <a:off x="3470034" y="4024320"/>
            <a:ext cx="2208335" cy="216058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57158" name="Oval 6"/>
          <p:cNvSpPr>
            <a:spLocks noChangeArrowheads="1"/>
          </p:cNvSpPr>
          <p:nvPr/>
        </p:nvSpPr>
        <p:spPr bwMode="auto">
          <a:xfrm rot="10800000" flipV="1">
            <a:off x="4214446" y="2763845"/>
            <a:ext cx="2209800" cy="216058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57159" name="Text Box 7"/>
          <p:cNvSpPr txBox="1">
            <a:spLocks noChangeArrowheads="1"/>
          </p:cNvSpPr>
          <p:nvPr/>
        </p:nvSpPr>
        <p:spPr bwMode="auto">
          <a:xfrm>
            <a:off x="3512527" y="4983163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57" tIns="45632" rIns="91257" bIns="45632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2000" b="0" dirty="0">
                <a:solidFill>
                  <a:srgbClr val="99FF33"/>
                </a:solidFill>
                <a:ea typeface="新細明體" pitchFamily="18" charset="-120"/>
              </a:rPr>
              <a:t>buyer specified </a:t>
            </a:r>
            <a:r>
              <a:rPr lang="en-GB" altLang="zh-TW" sz="2400" dirty="0">
                <a:solidFill>
                  <a:srgbClr val="99FF33"/>
                </a:solidFill>
                <a:ea typeface="新細明體" pitchFamily="18" charset="-120"/>
              </a:rPr>
              <a:t>OEM</a:t>
            </a:r>
          </a:p>
        </p:txBody>
      </p:sp>
      <p:sp>
        <p:nvSpPr>
          <p:cNvPr id="1457160" name="Text Box 8"/>
          <p:cNvSpPr txBox="1">
            <a:spLocks noChangeArrowheads="1"/>
          </p:cNvSpPr>
          <p:nvPr/>
        </p:nvSpPr>
        <p:spPr bwMode="auto">
          <a:xfrm rot="-3910381">
            <a:off x="2534935" y="3168376"/>
            <a:ext cx="1643063" cy="83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57" tIns="45632" rIns="91257" bIns="45632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2000" b="0" dirty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pitchFamily="18" charset="-120"/>
              </a:rPr>
              <a:t>own design</a:t>
            </a:r>
            <a:r>
              <a:rPr lang="en-GB" altLang="zh-TW" sz="2400" b="0" dirty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pitchFamily="18" charset="-120"/>
              </a:rPr>
              <a:t> </a:t>
            </a:r>
            <a:r>
              <a:rPr lang="en-GB" altLang="zh-TW" sz="2400" dirty="0">
                <a:solidFill>
                  <a:schemeClr val="accent5">
                    <a:lumMod val="60000"/>
                    <a:lumOff val="40000"/>
                  </a:schemeClr>
                </a:solidFill>
                <a:ea typeface="新細明體" pitchFamily="18" charset="-120"/>
              </a:rPr>
              <a:t>ODM</a:t>
            </a:r>
            <a:endParaRPr lang="en-US" altLang="zh-TW" sz="2400" dirty="0">
              <a:solidFill>
                <a:schemeClr val="accent5">
                  <a:lumMod val="60000"/>
                  <a:lumOff val="4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1457161" name="Text Box 9"/>
          <p:cNvSpPr txBox="1">
            <a:spLocks noChangeArrowheads="1"/>
          </p:cNvSpPr>
          <p:nvPr/>
        </p:nvSpPr>
        <p:spPr bwMode="auto">
          <a:xfrm rot="3622014">
            <a:off x="4511313" y="3451889"/>
            <a:ext cx="2225675" cy="53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57" tIns="45632" rIns="91257" bIns="45632">
            <a:spAutoFit/>
          </a:bodyPr>
          <a:lstStyle/>
          <a:p>
            <a:pPr algn="ctr" eaLnBrk="0" hangingPunct="0">
              <a:lnSpc>
                <a:spcPct val="0"/>
              </a:lnSpc>
              <a:spcBef>
                <a:spcPct val="50000"/>
              </a:spcBef>
            </a:pPr>
            <a:r>
              <a:rPr lang="en-GB" altLang="zh-TW" sz="2000" b="0" dirty="0">
                <a:solidFill>
                  <a:srgbClr val="FF0000"/>
                </a:solidFill>
                <a:ea typeface="新細明體" pitchFamily="18" charset="-120"/>
              </a:rPr>
              <a:t>brand design</a:t>
            </a:r>
          </a:p>
          <a:p>
            <a:pPr algn="ctr" eaLnBrk="0" hangingPunct="0">
              <a:lnSpc>
                <a:spcPct val="120000"/>
              </a:lnSpc>
            </a:pPr>
            <a:r>
              <a:rPr lang="en-GB" altLang="zh-TW" sz="2400" dirty="0">
                <a:solidFill>
                  <a:srgbClr val="FF0000"/>
                </a:solidFill>
                <a:ea typeface="新細明體" pitchFamily="18" charset="-120"/>
              </a:rPr>
              <a:t>OBM</a:t>
            </a:r>
          </a:p>
        </p:txBody>
      </p:sp>
      <p:sp>
        <p:nvSpPr>
          <p:cNvPr id="1457162" name="Text Box 10"/>
          <p:cNvSpPr txBox="1">
            <a:spLocks noChangeArrowheads="1"/>
          </p:cNvSpPr>
          <p:nvPr/>
        </p:nvSpPr>
        <p:spPr bwMode="auto">
          <a:xfrm>
            <a:off x="2340220" y="1281115"/>
            <a:ext cx="4390292" cy="135269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TW" sz="2400" b="1" dirty="0">
                <a:solidFill>
                  <a:schemeClr val="tx2"/>
                </a:solidFill>
                <a:ea typeface="新細明體" pitchFamily="18" charset="-120"/>
              </a:rPr>
              <a:t>CONTINUOUS RENEWAL</a:t>
            </a:r>
            <a:r>
              <a:rPr lang="en-GB" altLang="zh-TW" sz="2400" dirty="0">
                <a:solidFill>
                  <a:schemeClr val="tx2"/>
                </a:solidFill>
                <a:ea typeface="新細明體" pitchFamily="18" charset="-120"/>
              </a:rPr>
              <a:t> </a:t>
            </a:r>
            <a:r>
              <a:rPr lang="en-GB" altLang="zh-TW" sz="2400" b="0" dirty="0">
                <a:ea typeface="新細明體" pitchFamily="18" charset="-120"/>
              </a:rPr>
              <a:t>original concept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altLang="zh-TW" sz="3200" dirty="0">
                <a:solidFill>
                  <a:srgbClr val="FFFF00"/>
                </a:solidFill>
                <a:ea typeface="新細明體" pitchFamily="18" charset="-120"/>
              </a:rPr>
              <a:t>OCM</a:t>
            </a:r>
            <a:endParaRPr lang="en-GB" altLang="zh-TW" sz="3200" b="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57163" name="Text Box 11"/>
          <p:cNvSpPr txBox="1">
            <a:spLocks noChangeArrowheads="1"/>
          </p:cNvSpPr>
          <p:nvPr/>
        </p:nvSpPr>
        <p:spPr bwMode="auto">
          <a:xfrm>
            <a:off x="438150" y="4806953"/>
            <a:ext cx="2724150" cy="17644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 eaLnBrk="0">
              <a:lnSpc>
                <a:spcPts val="2880"/>
              </a:lnSpc>
              <a:spcBef>
                <a:spcPct val="50000"/>
              </a:spcBef>
            </a:pPr>
            <a:r>
              <a:rPr lang="en-GB" altLang="zh-TW" sz="2400" i="1" dirty="0">
                <a:ea typeface="新細明體" pitchFamily="18" charset="-120"/>
              </a:rPr>
              <a:t>copy-up</a:t>
            </a:r>
            <a:r>
              <a:rPr lang="en-GB" altLang="zh-TW" sz="2400" b="0" dirty="0">
                <a:ea typeface="新細明體" pitchFamily="18" charset="-120"/>
              </a:rPr>
              <a:t> </a:t>
            </a:r>
            <a:r>
              <a:rPr lang="en-GB" altLang="zh-TW" sz="24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functional     copy</a:t>
            </a:r>
          </a:p>
          <a:p>
            <a:pPr algn="ctr">
              <a:lnSpc>
                <a:spcPts val="2880"/>
              </a:lnSpc>
              <a:spcBef>
                <a:spcPct val="50000"/>
              </a:spcBef>
            </a:pPr>
            <a:r>
              <a:rPr lang="en-GB" altLang="zh-TW" sz="2400" b="1" dirty="0" smtClean="0">
                <a:solidFill>
                  <a:schemeClr val="tx2">
                    <a:lumMod val="75000"/>
                  </a:schemeClr>
                </a:solidFill>
                <a:ea typeface="新細明體" pitchFamily="18" charset="-120"/>
              </a:rPr>
              <a:t>IMPROVEMENT</a:t>
            </a:r>
            <a:endParaRPr lang="en-GB" altLang="zh-TW" sz="2400" i="1" dirty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57164" name="Text Box 12"/>
          <p:cNvSpPr txBox="1">
            <a:spLocks noChangeArrowheads="1"/>
          </p:cNvSpPr>
          <p:nvPr/>
        </p:nvSpPr>
        <p:spPr bwMode="auto">
          <a:xfrm>
            <a:off x="6023708" y="4821506"/>
            <a:ext cx="2663092" cy="17644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257" tIns="45632" rIns="91257" bIns="45632">
            <a:spAutoFit/>
          </a:bodyPr>
          <a:lstStyle/>
          <a:p>
            <a:pPr algn="ctr" eaLnBrk="0">
              <a:lnSpc>
                <a:spcPts val="2880"/>
              </a:lnSpc>
              <a:spcBef>
                <a:spcPct val="50000"/>
              </a:spcBef>
            </a:pPr>
            <a:r>
              <a:rPr lang="en-GB" altLang="zh-TW" sz="2400" i="1" dirty="0">
                <a:ea typeface="新細明體" pitchFamily="18" charset="-120"/>
              </a:rPr>
              <a:t>copy-down</a:t>
            </a:r>
            <a:r>
              <a:rPr lang="en-GB" altLang="zh-TW" sz="2400" b="0" dirty="0">
                <a:ea typeface="新細明體" pitchFamily="18" charset="-120"/>
              </a:rPr>
              <a:t> </a:t>
            </a:r>
            <a:r>
              <a:rPr lang="en-GB" altLang="zh-TW" sz="24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styling</a:t>
            </a:r>
            <a:r>
              <a:rPr lang="en-GB" altLang="zh-TW" sz="2400" b="0" dirty="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, </a:t>
            </a:r>
            <a:r>
              <a:rPr lang="en-GB" altLang="zh-TW" sz="24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新細明體" pitchFamily="18" charset="-120"/>
              </a:rPr>
              <a:t>fashion, self-copy</a:t>
            </a:r>
          </a:p>
          <a:p>
            <a:pPr algn="ctr">
              <a:lnSpc>
                <a:spcPts val="2880"/>
              </a:lnSpc>
              <a:spcBef>
                <a:spcPct val="50000"/>
              </a:spcBef>
            </a:pPr>
            <a:r>
              <a:rPr lang="en-GB" altLang="zh-TW" sz="2400" b="1" dirty="0" smtClean="0">
                <a:solidFill>
                  <a:schemeClr val="hlink"/>
                </a:solidFill>
                <a:ea typeface="新細明體" pitchFamily="18" charset="-120"/>
              </a:rPr>
              <a:t> </a:t>
            </a:r>
            <a:r>
              <a:rPr lang="en-GB" altLang="zh-TW" sz="2400" b="1" dirty="0" smtClean="0">
                <a:solidFill>
                  <a:schemeClr val="tx2">
                    <a:lumMod val="75000"/>
                  </a:schemeClr>
                </a:solidFill>
                <a:ea typeface="新細明體" pitchFamily="18" charset="-120"/>
              </a:rPr>
              <a:t>IMITATION</a:t>
            </a:r>
            <a:endParaRPr lang="en-GB" altLang="zh-TW" sz="2400" b="1" dirty="0">
              <a:solidFill>
                <a:schemeClr val="tx2">
                  <a:lumMod val="75000"/>
                </a:schemeClr>
              </a:solidFill>
              <a:ea typeface="新細明體" pitchFamily="18" charset="-120"/>
            </a:endParaRPr>
          </a:p>
        </p:txBody>
      </p:sp>
      <p:sp>
        <p:nvSpPr>
          <p:cNvPr id="1457165" name="Oval 13"/>
          <p:cNvSpPr>
            <a:spLocks noChangeArrowheads="1"/>
          </p:cNvSpPr>
          <p:nvPr/>
        </p:nvSpPr>
        <p:spPr bwMode="auto">
          <a:xfrm rot="3772229">
            <a:off x="3855553" y="3754075"/>
            <a:ext cx="720725" cy="1439008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rot="10800000" vert="eaVert" wrap="none" lIns="91257" tIns="45632" rIns="91257" bIns="45632" anchor="ctr"/>
          <a:lstStyle/>
          <a:p>
            <a:pPr algn="ctr"/>
            <a:endParaRPr lang="en-US" sz="1900" b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57166" name="Oval 14"/>
          <p:cNvSpPr>
            <a:spLocks noChangeArrowheads="1"/>
          </p:cNvSpPr>
          <p:nvPr/>
        </p:nvSpPr>
        <p:spPr bwMode="auto">
          <a:xfrm rot="-68438672">
            <a:off x="4574324" y="3753339"/>
            <a:ext cx="720725" cy="1440474"/>
          </a:xfrm>
          <a:prstGeom prst="ellipse">
            <a:avLst/>
          </a:prstGeom>
          <a:solidFill>
            <a:srgbClr val="CCCC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eaVert" wrap="none" lIns="91257" tIns="45632" rIns="91257" bIns="45632" anchor="ctr"/>
          <a:lstStyle/>
          <a:p>
            <a:pPr algn="ctr"/>
            <a:endParaRPr lang="en-US" sz="1900" b="0">
              <a:solidFill>
                <a:schemeClr val="hlink"/>
              </a:solidFill>
              <a:ea typeface="新細明體" pitchFamily="18" charset="-120"/>
            </a:endParaRPr>
          </a:p>
        </p:txBody>
      </p:sp>
      <p:sp>
        <p:nvSpPr>
          <p:cNvPr id="1457167" name="Line 15"/>
          <p:cNvSpPr>
            <a:spLocks noChangeShapeType="1"/>
          </p:cNvSpPr>
          <p:nvPr/>
        </p:nvSpPr>
        <p:spPr bwMode="auto">
          <a:xfrm flipH="1" flipV="1">
            <a:off x="3486154" y="4178307"/>
            <a:ext cx="534865" cy="84137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7168" name="Line 16"/>
          <p:cNvSpPr>
            <a:spLocks noChangeShapeType="1"/>
          </p:cNvSpPr>
          <p:nvPr/>
        </p:nvSpPr>
        <p:spPr bwMode="auto">
          <a:xfrm flipH="1">
            <a:off x="5063367" y="4175463"/>
            <a:ext cx="555381" cy="860425"/>
          </a:xfrm>
          <a:prstGeom prst="line">
            <a:avLst/>
          </a:prstGeom>
          <a:noFill/>
          <a:ln w="57150">
            <a:solidFill>
              <a:schemeClr val="bg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4206753" y="3176588"/>
            <a:ext cx="720969" cy="1439862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b="0">
              <a:solidFill>
                <a:schemeClr val="hlink"/>
              </a:solidFill>
            </a:endParaRPr>
          </a:p>
        </p:txBody>
      </p:sp>
      <p:sp>
        <p:nvSpPr>
          <p:cNvPr id="1457169" name="Line 17"/>
          <p:cNvSpPr>
            <a:spLocks noChangeShapeType="1"/>
          </p:cNvSpPr>
          <p:nvPr/>
        </p:nvSpPr>
        <p:spPr bwMode="auto">
          <a:xfrm flipV="1">
            <a:off x="4095750" y="3479800"/>
            <a:ext cx="1123950" cy="127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7170" name="Oval 18"/>
          <p:cNvSpPr>
            <a:spLocks noChangeArrowheads="1"/>
          </p:cNvSpPr>
          <p:nvPr/>
        </p:nvSpPr>
        <p:spPr bwMode="auto">
          <a:xfrm>
            <a:off x="4212981" y="3911600"/>
            <a:ext cx="737088" cy="704850"/>
          </a:xfrm>
          <a:prstGeom prst="ellipse">
            <a:avLst/>
          </a:prstGeom>
          <a:gradFill rotWithShape="1">
            <a:gsLst>
              <a:gs pos="0">
                <a:srgbClr val="FF7C80">
                  <a:gamma/>
                  <a:tint val="15686"/>
                  <a:invGamma/>
                </a:srgbClr>
              </a:gs>
              <a:gs pos="100000">
                <a:srgbClr val="FF7C80">
                  <a:alpha val="44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7171" name="Text Box 19"/>
          <p:cNvSpPr txBox="1">
            <a:spLocks noChangeArrowheads="1"/>
          </p:cNvSpPr>
          <p:nvPr/>
        </p:nvSpPr>
        <p:spPr bwMode="auto">
          <a:xfrm>
            <a:off x="3289792" y="3916370"/>
            <a:ext cx="2530719" cy="83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57" tIns="45632" rIns="91257" bIns="45632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GB" altLang="zh-TW" sz="2400" dirty="0">
                <a:solidFill>
                  <a:schemeClr val="tx2"/>
                </a:solidFill>
                <a:ea typeface="新細明體" pitchFamily="18" charset="-120"/>
              </a:rPr>
              <a:t>design-led business</a:t>
            </a:r>
          </a:p>
        </p:txBody>
      </p:sp>
      <p:sp>
        <p:nvSpPr>
          <p:cNvPr id="1457172" name="Line 20"/>
          <p:cNvSpPr>
            <a:spLocks noChangeShapeType="1"/>
          </p:cNvSpPr>
          <p:nvPr/>
        </p:nvSpPr>
        <p:spPr bwMode="auto">
          <a:xfrm>
            <a:off x="4570535" y="2592395"/>
            <a:ext cx="0" cy="7651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8"/>
          <p:cNvGrpSpPr/>
          <p:nvPr/>
        </p:nvGrpSpPr>
        <p:grpSpPr>
          <a:xfrm>
            <a:off x="1754138" y="3249314"/>
            <a:ext cx="1226119" cy="610089"/>
            <a:chOff x="1754138" y="3249314"/>
            <a:chExt cx="1226119" cy="610089"/>
          </a:xfrm>
        </p:grpSpPr>
        <p:sp>
          <p:nvSpPr>
            <p:cNvPr id="23" name="TextBox 22"/>
            <p:cNvSpPr txBox="1"/>
            <p:nvPr/>
          </p:nvSpPr>
          <p:spPr>
            <a:xfrm rot="20812530">
              <a:off x="1754138" y="3249314"/>
              <a:ext cx="1172162" cy="610089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3200" dirty="0" smtClean="0">
                  <a:latin typeface="Jenkins v2.0" pitchFamily="2" charset="0"/>
                </a:rPr>
                <a:t>how?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632785" y="3479800"/>
              <a:ext cx="347472" cy="310896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9"/>
          <p:cNvGrpSpPr/>
          <p:nvPr/>
        </p:nvGrpSpPr>
        <p:grpSpPr>
          <a:xfrm>
            <a:off x="3791294" y="2572190"/>
            <a:ext cx="1595395" cy="638788"/>
            <a:chOff x="5997913" y="2967192"/>
            <a:chExt cx="1595395" cy="638788"/>
          </a:xfrm>
        </p:grpSpPr>
        <p:sp>
          <p:nvSpPr>
            <p:cNvPr id="25" name="TextBox 24"/>
            <p:cNvSpPr txBox="1"/>
            <p:nvPr/>
          </p:nvSpPr>
          <p:spPr>
            <a:xfrm rot="352659">
              <a:off x="5997913" y="2967192"/>
              <a:ext cx="1595395" cy="591413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GB" sz="3200" dirty="0" smtClean="0">
                  <a:latin typeface="Jenkins v2.0" pitchFamily="2" charset="0"/>
                </a:rPr>
                <a:t>understand why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144679" y="3295084"/>
              <a:ext cx="347472" cy="310896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" name="Group 30"/>
          <p:cNvGrpSpPr/>
          <p:nvPr/>
        </p:nvGrpSpPr>
        <p:grpSpPr>
          <a:xfrm>
            <a:off x="3993584" y="5691802"/>
            <a:ext cx="1303960" cy="685192"/>
            <a:chOff x="3993581" y="5691802"/>
            <a:chExt cx="1303960" cy="685192"/>
          </a:xfrm>
        </p:grpSpPr>
        <p:sp>
          <p:nvSpPr>
            <p:cNvPr id="27" name="TextBox 26"/>
            <p:cNvSpPr txBox="1"/>
            <p:nvPr/>
          </p:nvSpPr>
          <p:spPr>
            <a:xfrm rot="20812530">
              <a:off x="3993581" y="5766905"/>
              <a:ext cx="1172162" cy="610089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3200" dirty="0" smtClean="0">
                  <a:latin typeface="Jenkins v2.0" pitchFamily="2" charset="0"/>
                </a:rPr>
                <a:t>what?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950069" y="5691802"/>
              <a:ext cx="347472" cy="31089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6408389" y="1281119"/>
            <a:ext cx="1284914" cy="821183"/>
            <a:chOff x="1588949" y="4439112"/>
            <a:chExt cx="1284914" cy="821183"/>
          </a:xfrm>
        </p:grpSpPr>
        <p:sp>
          <p:nvSpPr>
            <p:cNvPr id="33" name="TextBox 35"/>
            <p:cNvSpPr txBox="1"/>
            <p:nvPr/>
          </p:nvSpPr>
          <p:spPr>
            <a:xfrm rot="633015">
              <a:off x="1645365" y="4439112"/>
              <a:ext cx="1228498" cy="72965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000"/>
                </a:lnSpc>
              </a:pPr>
              <a:r>
                <a:rPr lang="en-GB" sz="3200" dirty="0" smtClean="0">
                  <a:latin typeface="Jenkins v2.0" pitchFamily="2" charset="0"/>
                </a:rPr>
                <a:t>Own thinking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588949" y="4949399"/>
              <a:ext cx="347472" cy="310896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6" name="Group 34"/>
          <p:cNvGrpSpPr/>
          <p:nvPr/>
        </p:nvGrpSpPr>
        <p:grpSpPr>
          <a:xfrm>
            <a:off x="7171089" y="4158133"/>
            <a:ext cx="1515711" cy="899946"/>
            <a:chOff x="1425384" y="4421788"/>
            <a:chExt cx="1515711" cy="8999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" name="TextBox 35"/>
            <p:cNvSpPr txBox="1"/>
            <p:nvPr/>
          </p:nvSpPr>
          <p:spPr>
            <a:xfrm rot="540370">
              <a:off x="1425384" y="4421788"/>
              <a:ext cx="1449844" cy="729659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000"/>
                </a:lnSpc>
              </a:pPr>
              <a:r>
                <a:rPr lang="en-GB" sz="3200" dirty="0" smtClean="0">
                  <a:latin typeface="Jenkins v2.0" pitchFamily="2" charset="0"/>
                </a:rPr>
                <a:t>look like …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593623" y="5010838"/>
              <a:ext cx="347472" cy="310896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7" name="Group 37"/>
          <p:cNvGrpSpPr/>
          <p:nvPr/>
        </p:nvGrpSpPr>
        <p:grpSpPr>
          <a:xfrm>
            <a:off x="675787" y="4136303"/>
            <a:ext cx="1477475" cy="883379"/>
            <a:chOff x="1397923" y="4419625"/>
            <a:chExt cx="1477475" cy="88337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9" name="TextBox 38"/>
            <p:cNvSpPr txBox="1"/>
            <p:nvPr/>
          </p:nvSpPr>
          <p:spPr>
            <a:xfrm rot="21189323">
              <a:off x="1397923" y="4419625"/>
              <a:ext cx="1477475" cy="729659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000"/>
                </a:lnSpc>
              </a:pPr>
              <a:r>
                <a:rPr lang="en-GB" sz="3200" dirty="0" smtClean="0">
                  <a:latin typeface="Jenkins v2.0" pitchFamily="2" charset="0"/>
                </a:rPr>
                <a:t>work like …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610935" y="4992108"/>
              <a:ext cx="347472" cy="310896"/>
            </a:xfrm>
            <a:prstGeom prst="ellipse">
              <a:avLst/>
            </a:prstGeom>
            <a:solidFill>
              <a:srgbClr val="0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41" name="Group 29"/>
          <p:cNvGrpSpPr/>
          <p:nvPr/>
        </p:nvGrpSpPr>
        <p:grpSpPr>
          <a:xfrm>
            <a:off x="5929688" y="3075146"/>
            <a:ext cx="1527659" cy="610089"/>
            <a:chOff x="5972160" y="3068516"/>
            <a:chExt cx="1527659" cy="610089"/>
          </a:xfrm>
        </p:grpSpPr>
        <p:sp>
          <p:nvSpPr>
            <p:cNvPr id="42" name="TextBox 41"/>
            <p:cNvSpPr txBox="1"/>
            <p:nvPr/>
          </p:nvSpPr>
          <p:spPr>
            <a:xfrm rot="1724664">
              <a:off x="6132400" y="3068516"/>
              <a:ext cx="1367419" cy="610089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3200" dirty="0" smtClean="0">
                  <a:latin typeface="Jenkins v2.0" pitchFamily="2" charset="0"/>
                </a:rPr>
                <a:t>why  not?</a:t>
              </a:r>
              <a:endParaRPr lang="en-GB" sz="3200" dirty="0">
                <a:latin typeface="Jenkins v2.0" pitchFamily="2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972160" y="3073177"/>
              <a:ext cx="347472" cy="310896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TW" b="1" i="1" dirty="0" err="1" smtClean="0"/>
              <a:t>BestFitDesign</a:t>
            </a:r>
            <a:r>
              <a:rPr lang="en-GB" altLang="zh-TW" baseline="-25000" dirty="0" smtClean="0"/>
              <a:t>®</a:t>
            </a:r>
            <a:endParaRPr lang="en-US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 rot="10800000" flipV="1">
            <a:off x="2724151" y="2551116"/>
            <a:ext cx="2208334" cy="21605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 rot="10800000" flipV="1">
            <a:off x="3467105" y="3811597"/>
            <a:ext cx="2208335" cy="21605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 rot="10800000" flipV="1">
            <a:off x="4211520" y="2551116"/>
            <a:ext cx="2208335" cy="21605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72961" y="4913313"/>
            <a:ext cx="21643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6000" dirty="0">
                <a:solidFill>
                  <a:srgbClr val="FFFF00"/>
                </a:solidFill>
                <a:latin typeface="Jenkins v2.0" pitchFamily="2" charset="0"/>
              </a:rPr>
              <a:t>T</a:t>
            </a:r>
            <a:r>
              <a:rPr lang="en-GB" altLang="zh-TW" sz="4400" dirty="0">
                <a:solidFill>
                  <a:srgbClr val="FF0000"/>
                </a:solidFill>
                <a:latin typeface="Jenkins v2.0" pitchFamily="2" charset="0"/>
              </a:rPr>
              <a:t>echnique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52351" y="2949766"/>
            <a:ext cx="14976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6000" dirty="0">
                <a:solidFill>
                  <a:srgbClr val="FFFF00"/>
                </a:solidFill>
                <a:latin typeface="Jenkins v2.0" pitchFamily="2" charset="0"/>
              </a:rPr>
              <a:t>S</a:t>
            </a:r>
            <a:r>
              <a:rPr lang="en-GB" altLang="zh-TW" sz="4400" dirty="0">
                <a:solidFill>
                  <a:srgbClr val="FFC000"/>
                </a:solidFill>
                <a:latin typeface="Jenkins v2.0" pitchFamily="2" charset="0"/>
              </a:rPr>
              <a:t>ervice</a:t>
            </a:r>
            <a:endParaRPr lang="en-US" altLang="zh-TW" sz="4400" dirty="0">
              <a:solidFill>
                <a:srgbClr val="FFC000"/>
              </a:solidFill>
              <a:latin typeface="Jenkins v2.0" pitchFamily="2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921710" y="3245224"/>
            <a:ext cx="2149719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GB" altLang="zh-TW" sz="6000" dirty="0" smtClean="0">
                <a:solidFill>
                  <a:srgbClr val="FFFF00"/>
                </a:solidFill>
                <a:latin typeface="Jenkins v2.0" pitchFamily="2" charset="0"/>
              </a:rPr>
              <a:t>E</a:t>
            </a:r>
            <a:r>
              <a:rPr lang="en-GB" altLang="zh-TW" sz="4400" dirty="0" smtClean="0">
                <a:solidFill>
                  <a:srgbClr val="66FF33"/>
                </a:solidFill>
                <a:latin typeface="Jenkins v2.0" pitchFamily="2" charset="0"/>
              </a:rPr>
              <a:t>xperience</a:t>
            </a:r>
            <a:endParaRPr lang="en-GB" altLang="zh-TW" sz="4400" dirty="0">
              <a:solidFill>
                <a:srgbClr val="66FF33"/>
              </a:solidFill>
              <a:latin typeface="Jenkins v2.0" pitchFamily="2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211516" y="2911478"/>
            <a:ext cx="720969" cy="1439863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 rot="3772229">
            <a:off x="3851890" y="3540619"/>
            <a:ext cx="720725" cy="1440473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 rot="17961328">
            <a:off x="4571394" y="3540614"/>
            <a:ext cx="720725" cy="1440474"/>
          </a:xfrm>
          <a:prstGeom prst="ellipse">
            <a:avLst/>
          </a:prstGeom>
          <a:solidFill>
            <a:srgbClr val="CC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b="0">
              <a:solidFill>
                <a:schemeClr val="hlink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31223" y="3729512"/>
            <a:ext cx="18244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GB" altLang="zh-TW" sz="5400" dirty="0">
                <a:solidFill>
                  <a:srgbClr val="FFFF00"/>
                </a:solidFill>
                <a:latin typeface="Jenkins v2.0" pitchFamily="2" charset="0"/>
              </a:rPr>
              <a:t>B</a:t>
            </a:r>
            <a:r>
              <a:rPr kumimoji="1" lang="en-GB" altLang="zh-TW" sz="4800" b="1" dirty="0">
                <a:solidFill>
                  <a:schemeClr val="bg1"/>
                </a:solidFill>
                <a:latin typeface="Jenkins v2.0" pitchFamily="2" charset="0"/>
              </a:rPr>
              <a:t>usiness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032739" y="3506788"/>
            <a:ext cx="958362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235569" y="3736975"/>
            <a:ext cx="685800" cy="123348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560281" y="4323332"/>
            <a:ext cx="4397" cy="720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283927" y="1912947"/>
            <a:ext cx="2589334" cy="40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3200" i="1">
                <a:solidFill>
                  <a:schemeClr val="tx2"/>
                </a:solidFill>
              </a:rPr>
              <a:t>concept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2046" y="4752984"/>
            <a:ext cx="3135923" cy="40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3200" i="1" dirty="0">
                <a:solidFill>
                  <a:schemeClr val="tx2"/>
                </a:solidFill>
              </a:rPr>
              <a:t>features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736986" y="4752984"/>
            <a:ext cx="3201865" cy="40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altLang="zh-TW" sz="3200" i="1">
                <a:solidFill>
                  <a:schemeClr val="tx2"/>
                </a:solidFill>
              </a:rPr>
              <a:t>appearance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0" y="100806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400"/>
              </a:lnSpc>
              <a:spcBef>
                <a:spcPct val="50000"/>
              </a:spcBef>
            </a:pPr>
            <a:r>
              <a:rPr kumimoji="1" lang="en-GB" altLang="zh-TW" sz="2400" dirty="0" smtClean="0">
                <a:solidFill>
                  <a:srgbClr val="FFFF00"/>
                </a:solidFill>
              </a:rPr>
              <a:t>Integrated Value Creation </a:t>
            </a:r>
            <a:r>
              <a:rPr kumimoji="1" lang="en-GB" altLang="zh-TW" sz="3200" dirty="0" smtClean="0">
                <a:solidFill>
                  <a:srgbClr val="FF0000"/>
                </a:solidFill>
              </a:rPr>
              <a:t>|</a:t>
            </a:r>
            <a:r>
              <a:rPr kumimoji="1" lang="en-GB" altLang="zh-TW" sz="2400" dirty="0" smtClean="0">
                <a:solidFill>
                  <a:srgbClr val="FFFF00"/>
                </a:solidFill>
              </a:rPr>
              <a:t>Total </a:t>
            </a:r>
            <a:r>
              <a:rPr kumimoji="1" lang="en-GB" altLang="zh-TW" sz="2400" b="0" dirty="0" smtClean="0">
                <a:solidFill>
                  <a:srgbClr val="FFFF00"/>
                </a:solidFill>
              </a:rPr>
              <a:t>User Experience Planning</a:t>
            </a:r>
            <a:endParaRPr kumimoji="1" lang="en-GB" altLang="zh-TW" sz="2400" b="0" u="sng" dirty="0">
              <a:solidFill>
                <a:srgbClr val="FFFF00"/>
              </a:solidFill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195850" y="6107094"/>
            <a:ext cx="2722381" cy="5276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en-GB" altLang="zh-TW" sz="2400" b="1" dirty="0" smtClean="0">
                <a:solidFill>
                  <a:schemeClr val="bg1"/>
                </a:solidFill>
                <a:ea typeface="新細明體" charset="-120"/>
              </a:rPr>
              <a:t>product / place</a:t>
            </a:r>
            <a:endParaRPr lang="en-GB" altLang="zh-TW" sz="2400" b="1" dirty="0">
              <a:solidFill>
                <a:schemeClr val="accent1">
                  <a:lumMod val="20000"/>
                  <a:lumOff val="80000"/>
                </a:schemeClr>
              </a:solidFill>
              <a:ea typeface="新細明體" charset="-120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82589" y="2374024"/>
            <a:ext cx="2189682" cy="5418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kumimoji="1" lang="en-GB" altLang="zh-TW" sz="2400" b="1" dirty="0" smtClean="0">
                <a:solidFill>
                  <a:schemeClr val="bg1"/>
                </a:solidFill>
                <a:ea typeface="新細明體" charset="-120"/>
              </a:rPr>
              <a:t>process</a:t>
            </a:r>
            <a:endParaRPr kumimoji="1" lang="en-GB" altLang="zh-TW" sz="2400" b="1" dirty="0">
              <a:solidFill>
                <a:schemeClr val="bg1"/>
              </a:solidFill>
              <a:ea typeface="新細明體" charset="-120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6254184" y="2280182"/>
            <a:ext cx="2250175" cy="5418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kumimoji="1" lang="en-GB" altLang="zh-TW" sz="2400" b="1" dirty="0" smtClean="0">
                <a:solidFill>
                  <a:schemeClr val="bg1"/>
                </a:solidFill>
                <a:ea typeface="新細明體" charset="-120"/>
              </a:rPr>
              <a:t>people</a:t>
            </a:r>
            <a:endParaRPr kumimoji="1" lang="en-GB" altLang="zh-TW" sz="2400" b="1" dirty="0" smtClean="0">
              <a:solidFill>
                <a:schemeClr val="accent1">
                  <a:lumMod val="20000"/>
                  <a:lumOff val="80000"/>
                </a:schemeClr>
              </a:solidFill>
              <a:ea typeface="新細明體" charset="-12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746811" y="3052482"/>
            <a:ext cx="2311265" cy="840644"/>
          </a:xfrm>
          <a:custGeom>
            <a:avLst/>
            <a:gdLst>
              <a:gd name="connsiteX0" fmla="*/ 1371600 w 2740891"/>
              <a:gd name="connsiteY0" fmla="*/ 55419 h 923637"/>
              <a:gd name="connsiteX1" fmla="*/ 568037 w 2740891"/>
              <a:gd name="connsiteY1" fmla="*/ 69273 h 923637"/>
              <a:gd name="connsiteX2" fmla="*/ 55418 w 2740891"/>
              <a:gd name="connsiteY2" fmla="*/ 429491 h 923637"/>
              <a:gd name="connsiteX3" fmla="*/ 235528 w 2740891"/>
              <a:gd name="connsiteY3" fmla="*/ 845128 h 923637"/>
              <a:gd name="connsiteX4" fmla="*/ 928255 w 2740891"/>
              <a:gd name="connsiteY4" fmla="*/ 900546 h 923637"/>
              <a:gd name="connsiteX5" fmla="*/ 2161309 w 2740891"/>
              <a:gd name="connsiteY5" fmla="*/ 872837 h 923637"/>
              <a:gd name="connsiteX6" fmla="*/ 2660073 w 2740891"/>
              <a:gd name="connsiteY6" fmla="*/ 748146 h 923637"/>
              <a:gd name="connsiteX7" fmla="*/ 2646218 w 2740891"/>
              <a:gd name="connsiteY7" fmla="*/ 318655 h 923637"/>
              <a:gd name="connsiteX8" fmla="*/ 2161309 w 2740891"/>
              <a:gd name="connsiteY8" fmla="*/ 110837 h 923637"/>
              <a:gd name="connsiteX9" fmla="*/ 1440873 w 2740891"/>
              <a:gd name="connsiteY9" fmla="*/ 69273 h 923637"/>
              <a:gd name="connsiteX10" fmla="*/ 1039091 w 2740891"/>
              <a:gd name="connsiteY10" fmla="*/ 0 h 92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0891" h="923637">
                <a:moveTo>
                  <a:pt x="1371600" y="55419"/>
                </a:moveTo>
                <a:cubicBezTo>
                  <a:pt x="1079500" y="31173"/>
                  <a:pt x="787401" y="6928"/>
                  <a:pt x="568037" y="69273"/>
                </a:cubicBezTo>
                <a:cubicBezTo>
                  <a:pt x="348673" y="131618"/>
                  <a:pt x="110836" y="300182"/>
                  <a:pt x="55418" y="429491"/>
                </a:cubicBezTo>
                <a:cubicBezTo>
                  <a:pt x="0" y="558800"/>
                  <a:pt x="90055" y="766619"/>
                  <a:pt x="235528" y="845128"/>
                </a:cubicBezTo>
                <a:cubicBezTo>
                  <a:pt x="381001" y="923637"/>
                  <a:pt x="928255" y="900546"/>
                  <a:pt x="928255" y="900546"/>
                </a:cubicBezTo>
                <a:cubicBezTo>
                  <a:pt x="1249218" y="905164"/>
                  <a:pt x="1872673" y="898237"/>
                  <a:pt x="2161309" y="872837"/>
                </a:cubicBezTo>
                <a:cubicBezTo>
                  <a:pt x="2449945" y="847437"/>
                  <a:pt x="2579255" y="840510"/>
                  <a:pt x="2660073" y="748146"/>
                </a:cubicBezTo>
                <a:cubicBezTo>
                  <a:pt x="2740891" y="655782"/>
                  <a:pt x="2729345" y="424873"/>
                  <a:pt x="2646218" y="318655"/>
                </a:cubicBezTo>
                <a:cubicBezTo>
                  <a:pt x="2563091" y="212437"/>
                  <a:pt x="2362200" y="152401"/>
                  <a:pt x="2161309" y="110837"/>
                </a:cubicBezTo>
                <a:cubicBezTo>
                  <a:pt x="1960418" y="69273"/>
                  <a:pt x="1627909" y="87746"/>
                  <a:pt x="1440873" y="69273"/>
                </a:cubicBezTo>
                <a:cubicBezTo>
                  <a:pt x="1253837" y="50800"/>
                  <a:pt x="1159164" y="25400"/>
                  <a:pt x="1039091" y="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5"/>
          <p:cNvGrpSpPr/>
          <p:nvPr/>
        </p:nvGrpSpPr>
        <p:grpSpPr>
          <a:xfrm>
            <a:off x="5869737" y="1643325"/>
            <a:ext cx="2925107" cy="559086"/>
            <a:chOff x="5038464" y="1265845"/>
            <a:chExt cx="2925107" cy="559086"/>
          </a:xfrm>
        </p:grpSpPr>
        <p:sp>
          <p:nvSpPr>
            <p:cNvPr id="27" name="Folded Corner 26"/>
            <p:cNvSpPr/>
            <p:nvPr/>
          </p:nvSpPr>
          <p:spPr>
            <a:xfrm rot="659113">
              <a:off x="5038464" y="1265845"/>
              <a:ext cx="2831258" cy="559086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3600" b="1" dirty="0" smtClean="0">
                  <a:solidFill>
                    <a:schemeClr val="bg1">
                      <a:lumMod val="50000"/>
                    </a:schemeClr>
                  </a:solidFill>
                  <a:latin typeface="Jenkins v2.0" pitchFamily="2" charset="0"/>
                </a:rPr>
                <a:t>People-Centric</a:t>
              </a:r>
              <a:endParaRPr lang="en-US" sz="3600" dirty="0">
                <a:latin typeface="Jenkins v2.0" pitchFamily="2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 rot="736615">
              <a:off x="7597322" y="1489106"/>
              <a:ext cx="366249" cy="32800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sp>
        <p:nvSpPr>
          <p:cNvPr id="29" name="Line 14"/>
          <p:cNvSpPr>
            <a:spLocks noChangeShapeType="1"/>
          </p:cNvSpPr>
          <p:nvPr/>
        </p:nvSpPr>
        <p:spPr bwMode="auto">
          <a:xfrm flipV="1">
            <a:off x="4567238" y="3684492"/>
            <a:ext cx="529197" cy="25549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utoUpdateAnimBg="0"/>
      <p:bldP spid="8" grpId="0" autoUpdateAnimBg="0"/>
      <p:bldP spid="9" grpId="0" autoUpdateAnimBg="0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25" grpId="0" animBg="1"/>
      <p:bldP spid="2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5422</TotalTime>
  <Words>535</Words>
  <Application>Microsoft Office PowerPoint</Application>
  <PresentationFormat>On-screen Show (4:3)</PresentationFormat>
  <Paragraphs>250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1_Office Theme</vt:lpstr>
      <vt:lpstr>4_Office Theme</vt:lpstr>
      <vt:lpstr>Document</vt:lpstr>
      <vt:lpstr>   People-First® Design </vt:lpstr>
      <vt:lpstr>Paradigm Shifts &amp; Synergy Effects</vt:lpstr>
      <vt:lpstr>global trends - current situation</vt:lpstr>
      <vt:lpstr>stages of development of economy</vt:lpstr>
      <vt:lpstr>the 3 economies</vt:lpstr>
      <vt:lpstr>the steps of business evolution   from product to experience</vt:lpstr>
      <vt:lpstr>Creative Business: an alternative target The Creative Way: Original Concept Manufacturing (OCM)</vt:lpstr>
      <vt:lpstr>OCM: design-led upgrading</vt:lpstr>
      <vt:lpstr>BestFitDesign®</vt:lpstr>
      <vt:lpstr>P-values®: practical (Product) value</vt:lpstr>
      <vt:lpstr>E-values®: human (Ethical) value</vt:lpstr>
      <vt:lpstr>People-First® Design – PF-FACTORS: fit-for-life </vt:lpstr>
      <vt:lpstr>communicating PF-values®</vt:lpstr>
      <vt:lpstr>management strategies from the heart</vt:lpstr>
      <vt:lpstr>Slide 15</vt:lpstr>
    </vt:vector>
  </TitlesOfParts>
  <Company>Scandinavian Design Consultant Co.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Scandinavian Designers</dc:creator>
  <cp:lastModifiedBy>Scandinavian Design Consultant Co., Ltd</cp:lastModifiedBy>
  <cp:revision>386</cp:revision>
  <dcterms:created xsi:type="dcterms:W3CDTF">2009-04-15T03:42:30Z</dcterms:created>
  <dcterms:modified xsi:type="dcterms:W3CDTF">2010-12-01T12:56:54Z</dcterms:modified>
</cp:coreProperties>
</file>